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3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740F8-94E5-4E4C-81BF-99526C5186FF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745C9-7EBC-45D6-8331-49B7EB935C5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72997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740F8-94E5-4E4C-81BF-99526C5186FF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745C9-7EBC-45D6-8331-49B7EB935C5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386205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740F8-94E5-4E4C-81BF-99526C5186FF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745C9-7EBC-45D6-8331-49B7EB935C58}" type="slidenum">
              <a:rPr lang="ar-IQ" smtClean="0"/>
              <a:t>‹#›</a:t>
            </a:fld>
            <a:endParaRPr lang="ar-IQ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834720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740F8-94E5-4E4C-81BF-99526C5186FF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745C9-7EBC-45D6-8331-49B7EB935C5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188473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740F8-94E5-4E4C-81BF-99526C5186FF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745C9-7EBC-45D6-8331-49B7EB935C58}" type="slidenum">
              <a:rPr lang="ar-IQ" smtClean="0"/>
              <a:t>‹#›</a:t>
            </a:fld>
            <a:endParaRPr lang="ar-IQ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944979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740F8-94E5-4E4C-81BF-99526C5186FF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745C9-7EBC-45D6-8331-49B7EB935C5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6519271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740F8-94E5-4E4C-81BF-99526C5186FF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745C9-7EBC-45D6-8331-49B7EB935C5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5806610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740F8-94E5-4E4C-81BF-99526C5186FF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745C9-7EBC-45D6-8331-49B7EB935C5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149258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740F8-94E5-4E4C-81BF-99526C5186FF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745C9-7EBC-45D6-8331-49B7EB935C5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97048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740F8-94E5-4E4C-81BF-99526C5186FF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745C9-7EBC-45D6-8331-49B7EB935C5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15619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740F8-94E5-4E4C-81BF-99526C5186FF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745C9-7EBC-45D6-8331-49B7EB935C5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76752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740F8-94E5-4E4C-81BF-99526C5186FF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745C9-7EBC-45D6-8331-49B7EB935C5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49103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740F8-94E5-4E4C-81BF-99526C5186FF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745C9-7EBC-45D6-8331-49B7EB935C5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22947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740F8-94E5-4E4C-81BF-99526C5186FF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745C9-7EBC-45D6-8331-49B7EB935C5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73219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740F8-94E5-4E4C-81BF-99526C5186FF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745C9-7EBC-45D6-8331-49B7EB935C5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803082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740F8-94E5-4E4C-81BF-99526C5186FF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745C9-7EBC-45D6-8331-49B7EB935C5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749771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9740F8-94E5-4E4C-81BF-99526C5186FF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35745C9-7EBC-45D6-8331-49B7EB935C5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79410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3600" b="1" dirty="0"/>
              <a:t>CHAPTER TWO-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b="1" dirty="0"/>
              <a:t> 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b="1" dirty="0"/>
              <a:t> </a:t>
            </a:r>
            <a:endParaRPr lang="ar-IQ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GENERAL DIFFERENTIAL EQUATION FOR HEAT </a:t>
            </a:r>
            <a:r>
              <a:rPr lang="en-US" b="1" dirty="0" smtClean="0"/>
              <a:t>CONDUCTION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843978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008403" y="714671"/>
                <a:ext cx="10071931" cy="4351338"/>
              </a:xfrm>
            </p:spPr>
            <p:txBody>
              <a:bodyPr>
                <a:normAutofit/>
              </a:bodyPr>
              <a:lstStyle/>
              <a:p>
                <a:pPr marL="0" indent="0" algn="l" rtl="0">
                  <a:buNone/>
                </a:pPr>
                <a:r>
                  <a:rPr lang="en-US" sz="1600" b="1" dirty="0">
                    <a:cs typeface="+mj-cs"/>
                  </a:rPr>
                  <a:t>GENERAL DIFFERENTIAL EQUATION FOR HEAT </a:t>
                </a:r>
                <a:r>
                  <a:rPr lang="en-US" sz="1600" b="1" dirty="0" smtClean="0">
                    <a:cs typeface="+mj-cs"/>
                  </a:rPr>
                  <a:t>CONDUCTION</a:t>
                </a:r>
                <a:endParaRPr lang="en-US" sz="1600" dirty="0">
                  <a:cs typeface="+mj-cs"/>
                </a:endParaRPr>
              </a:p>
              <a:p>
                <a:pPr marL="0" indent="0" algn="l" rtl="0">
                  <a:buNone/>
                </a:pPr>
                <a:r>
                  <a:rPr lang="en-US" sz="1600" b="1" dirty="0">
                    <a:cs typeface="+mj-cs"/>
                  </a:rPr>
                  <a:t>1.1 General differential equation for heat conduction in Cartesian </a:t>
                </a:r>
                <a:r>
                  <a:rPr lang="en-US" sz="1600" b="1" dirty="0" smtClean="0">
                    <a:cs typeface="+mj-cs"/>
                  </a:rPr>
                  <a:t>coordinates</a:t>
                </a:r>
              </a:p>
              <a:p>
                <a:pPr marL="0" indent="0" algn="l" rtl="0">
                  <a:buNone/>
                </a:pPr>
                <a:endParaRPr lang="en-US" sz="1600" dirty="0">
                  <a:cs typeface="+mj-cs"/>
                </a:endParaRPr>
              </a:p>
              <a:p>
                <a:pPr marL="0" indent="0" algn="l" rtl="0">
                  <a:buNone/>
                </a:pPr>
                <a:r>
                  <a:rPr lang="en-US" sz="1600" dirty="0">
                    <a:cs typeface="+mj-cs"/>
                  </a:rPr>
                  <a:t>We can write it mathematically as</a:t>
                </a:r>
              </a:p>
              <a:p>
                <a:pPr marL="0" indent="0" algn="l" rtl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>
                              <a:cs typeface="+mj-cs"/>
                            </a:rPr>
                          </m:ctrlPr>
                        </m:sSubPr>
                        <m:e>
                          <m:r>
                            <a:rPr lang="en-US" sz="1600" i="1">
                              <a:cs typeface="+mj-cs"/>
                            </a:rPr>
                            <m:t>𝐸</m:t>
                          </m:r>
                        </m:e>
                        <m:sub>
                          <m:r>
                            <a:rPr lang="en-US" sz="1600" i="1">
                              <a:cs typeface="+mj-cs"/>
                            </a:rPr>
                            <m:t>𝑖𝑛</m:t>
                          </m:r>
                        </m:sub>
                      </m:sSub>
                      <m:r>
                        <a:rPr lang="en-US" sz="1600" i="1">
                          <a:cs typeface="+mj-cs"/>
                        </a:rPr>
                        <m:t>−</m:t>
                      </m:r>
                      <m:sSub>
                        <m:sSubPr>
                          <m:ctrlPr>
                            <a:rPr lang="en-US" sz="1600" i="1">
                              <a:cs typeface="+mj-cs"/>
                            </a:rPr>
                          </m:ctrlPr>
                        </m:sSubPr>
                        <m:e>
                          <m:r>
                            <a:rPr lang="en-US" sz="1600" i="1">
                              <a:cs typeface="+mj-cs"/>
                            </a:rPr>
                            <m:t>𝐸</m:t>
                          </m:r>
                        </m:e>
                        <m:sub>
                          <m:r>
                            <a:rPr lang="en-US" sz="1600" i="1">
                              <a:cs typeface="+mj-cs"/>
                            </a:rPr>
                            <m:t>𝑜𝑢𝑡</m:t>
                          </m:r>
                        </m:sub>
                      </m:sSub>
                      <m:r>
                        <a:rPr lang="en-US" sz="1600" i="1">
                          <a:cs typeface="+mj-cs"/>
                        </a:rPr>
                        <m:t>+</m:t>
                      </m:r>
                      <m:sSub>
                        <m:sSubPr>
                          <m:ctrlPr>
                            <a:rPr lang="en-US" sz="1600" i="1">
                              <a:cs typeface="+mj-cs"/>
                            </a:rPr>
                          </m:ctrlPr>
                        </m:sSubPr>
                        <m:e>
                          <m:r>
                            <a:rPr lang="en-US" sz="1600" i="1">
                              <a:cs typeface="+mj-cs"/>
                            </a:rPr>
                            <m:t>𝐸</m:t>
                          </m:r>
                        </m:e>
                        <m:sub>
                          <m:r>
                            <a:rPr lang="en-US" sz="1600" i="1">
                              <a:cs typeface="+mj-cs"/>
                            </a:rPr>
                            <m:t>𝑔𝑒𝑛</m:t>
                          </m:r>
                        </m:sub>
                      </m:sSub>
                      <m:r>
                        <a:rPr lang="en-US" sz="1600" i="1">
                          <a:cs typeface="+mj-cs"/>
                        </a:rPr>
                        <m:t>=</m:t>
                      </m:r>
                      <m:sSub>
                        <m:sSubPr>
                          <m:ctrlPr>
                            <a:rPr lang="en-US" sz="1600" i="1">
                              <a:cs typeface="+mj-cs"/>
                            </a:rPr>
                          </m:ctrlPr>
                        </m:sSubPr>
                        <m:e>
                          <m:r>
                            <a:rPr lang="en-US" sz="1600" i="1">
                              <a:cs typeface="+mj-cs"/>
                            </a:rPr>
                            <m:t>𝐸</m:t>
                          </m:r>
                        </m:e>
                        <m:sub>
                          <m:r>
                            <a:rPr lang="en-US" sz="1600" i="1">
                              <a:cs typeface="+mj-cs"/>
                            </a:rPr>
                            <m:t>𝑠𝑡</m:t>
                          </m:r>
                        </m:sub>
                      </m:sSub>
                      <m:r>
                        <a:rPr lang="en-US" sz="1600" i="1">
                          <a:cs typeface="+mj-cs"/>
                        </a:rPr>
                        <m:t>……….</m:t>
                      </m:r>
                      <m:r>
                        <a:rPr lang="en-US" sz="1600" i="1">
                          <a:cs typeface="+mj-cs"/>
                        </a:rPr>
                        <m:t>1</m:t>
                      </m:r>
                    </m:oMath>
                  </m:oMathPara>
                </a14:m>
                <a:endParaRPr lang="en-US" sz="1600" dirty="0">
                  <a:cs typeface="+mj-cs"/>
                </a:endParaRPr>
              </a:p>
              <a:p>
                <a:pPr marL="0" indent="0" algn="l" rtl="0">
                  <a:buNone/>
                </a:pPr>
                <a:r>
                  <a:rPr lang="en-US" sz="1600" dirty="0">
                    <a:cs typeface="+mj-cs"/>
                  </a:rPr>
                  <a:t>where, </a:t>
                </a:r>
              </a:p>
              <a:p>
                <a:pPr marL="0" indent="0" algn="l" rtl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cs typeface="+mj-cs"/>
                          </a:rPr>
                        </m:ctrlPr>
                      </m:sSubPr>
                      <m:e>
                        <m:r>
                          <a:rPr lang="en-US" sz="1600" i="1">
                            <a:cs typeface="+mj-cs"/>
                          </a:rPr>
                          <m:t>𝐸</m:t>
                        </m:r>
                      </m:e>
                      <m:sub>
                        <m:r>
                          <a:rPr lang="en-US" sz="1600" i="1">
                            <a:cs typeface="+mj-cs"/>
                          </a:rPr>
                          <m:t>𝑖𝑛</m:t>
                        </m:r>
                      </m:sub>
                    </m:sSub>
                  </m:oMath>
                </a14:m>
                <a:r>
                  <a:rPr lang="en-US" sz="1600" dirty="0">
                    <a:cs typeface="+mj-cs"/>
                  </a:rPr>
                  <a:t>= energy entering the control volume per unit time.</a:t>
                </a:r>
              </a:p>
              <a:p>
                <a:pPr marL="0" indent="0" algn="l" rtl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cs typeface="+mj-cs"/>
                          </a:rPr>
                        </m:ctrlPr>
                      </m:sSubPr>
                      <m:e>
                        <m:r>
                          <a:rPr lang="en-US" sz="1600" i="1">
                            <a:cs typeface="+mj-cs"/>
                          </a:rPr>
                          <m:t>𝐸</m:t>
                        </m:r>
                      </m:e>
                      <m:sub>
                        <m:r>
                          <a:rPr lang="en-US" sz="1600" i="1">
                            <a:cs typeface="+mj-cs"/>
                          </a:rPr>
                          <m:t>𝑜𝑢𝑡</m:t>
                        </m:r>
                      </m:sub>
                    </m:sSub>
                  </m:oMath>
                </a14:m>
                <a:r>
                  <a:rPr lang="en-US" sz="1600" dirty="0">
                    <a:cs typeface="+mj-cs"/>
                  </a:rPr>
                  <a:t> = energy leaving the control volume per unit time.</a:t>
                </a:r>
              </a:p>
              <a:p>
                <a:pPr marL="0" indent="0" algn="l" rtl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cs typeface="+mj-cs"/>
                          </a:rPr>
                        </m:ctrlPr>
                      </m:sSubPr>
                      <m:e>
                        <m:r>
                          <a:rPr lang="en-US" sz="1600" i="1">
                            <a:cs typeface="+mj-cs"/>
                          </a:rPr>
                          <m:t>𝐸</m:t>
                        </m:r>
                      </m:e>
                      <m:sub>
                        <m:r>
                          <a:rPr lang="en-US" sz="1600" i="1">
                            <a:cs typeface="+mj-cs"/>
                          </a:rPr>
                          <m:t>𝑔𝑒𝑛</m:t>
                        </m:r>
                      </m:sub>
                    </m:sSub>
                  </m:oMath>
                </a14:m>
                <a:r>
                  <a:rPr lang="en-US" sz="1600" dirty="0">
                    <a:cs typeface="+mj-cs"/>
                  </a:rPr>
                  <a:t> = energy generated within the control volume per unit time</a:t>
                </a:r>
              </a:p>
              <a:p>
                <a:pPr marL="0" indent="0" algn="l" rtl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cs typeface="+mj-cs"/>
                          </a:rPr>
                        </m:ctrlPr>
                      </m:sSubPr>
                      <m:e>
                        <m:r>
                          <a:rPr lang="en-US" sz="1600" i="1">
                            <a:cs typeface="+mj-cs"/>
                          </a:rPr>
                          <m:t>𝐸</m:t>
                        </m:r>
                      </m:e>
                      <m:sub>
                        <m:r>
                          <a:rPr lang="en-US" sz="1600" i="1">
                            <a:cs typeface="+mj-cs"/>
                          </a:rPr>
                          <m:t>𝑠𝑡</m:t>
                        </m:r>
                      </m:sub>
                    </m:sSub>
                  </m:oMath>
                </a14:m>
                <a:r>
                  <a:rPr lang="en-US" sz="1600" dirty="0">
                    <a:cs typeface="+mj-cs"/>
                  </a:rPr>
                  <a:t> = energy storage within the control volume per unit time</a:t>
                </a:r>
              </a:p>
              <a:p>
                <a:pPr marL="0" indent="0" algn="l" rtl="0">
                  <a:buNone/>
                </a:pPr>
                <a:endParaRPr lang="ar-IQ" sz="1600" dirty="0">
                  <a:cs typeface="+mj-cs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08403" y="714671"/>
                <a:ext cx="10071931" cy="4351338"/>
              </a:xfrm>
              <a:blipFill rotWithShape="0">
                <a:blip r:embed="rId2"/>
                <a:stretch>
                  <a:fillRect l="-302" t="-560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 descr="33.jpg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hotocopy/>
                    </a14:imgEffect>
                    <a14:imgEffect>
                      <a14:brightnessContrast bright="20000" contrast="20000"/>
                    </a14:imgEffect>
                  </a14:imgLayer>
                </a14:imgProps>
              </a:ext>
            </a:extLst>
          </a:blip>
          <a:srcRect l="31561" t="5923" r="1945"/>
          <a:stretch>
            <a:fillRect/>
          </a:stretch>
        </p:blipFill>
        <p:spPr>
          <a:xfrm>
            <a:off x="7665578" y="2601438"/>
            <a:ext cx="3209658" cy="3132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63699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33101" y="466843"/>
                <a:ext cx="10515600" cy="5891227"/>
              </a:xfrm>
            </p:spPr>
            <p:txBody>
              <a:bodyPr>
                <a:noAutofit/>
              </a:bodyPr>
              <a:lstStyle/>
              <a:p>
                <a:pPr marL="0" indent="0" algn="l" rtl="0">
                  <a:lnSpc>
                    <a:spcPct val="100000"/>
                  </a:lnSpc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/>
                        </m:ctrlPr>
                      </m:sSubPr>
                      <m:e>
                        <m:r>
                          <a:rPr lang="en-US" sz="1400" i="1"/>
                          <m:t>𝐸</m:t>
                        </m:r>
                      </m:e>
                      <m:sub>
                        <m:r>
                          <a:rPr lang="en-US" sz="1400" i="1"/>
                          <m:t>𝑖𝑛</m:t>
                        </m:r>
                      </m:sub>
                    </m:sSub>
                  </m:oMath>
                </a14:m>
                <a:r>
                  <a:rPr lang="en-US" sz="1400" dirty="0"/>
                  <a:t> = </a:t>
                </a:r>
                <a14:m>
                  <m:oMath xmlns:m="http://schemas.openxmlformats.org/officeDocument/2006/math">
                    <m:r>
                      <a:rPr lang="en-US" sz="1400" i="1"/>
                      <m:t>𝑄𝑥</m:t>
                    </m:r>
                    <m:r>
                      <a:rPr lang="en-US" sz="1400" i="1"/>
                      <m:t> + </m:t>
                    </m:r>
                    <m:r>
                      <a:rPr lang="en-US" sz="1400" i="1"/>
                      <m:t>𝑄𝑦</m:t>
                    </m:r>
                    <m:r>
                      <a:rPr lang="en-US" sz="1400" i="1"/>
                      <m:t> + </m:t>
                    </m:r>
                    <m:r>
                      <a:rPr lang="en-US" sz="1400" i="1"/>
                      <m:t>𝑄𝑧</m:t>
                    </m:r>
                    <m:r>
                      <a:rPr lang="en-US" sz="1400" i="1"/>
                      <m:t>…………….</m:t>
                    </m:r>
                    <m:r>
                      <a:rPr lang="en-US" sz="1400" i="1"/>
                      <m:t>2</m:t>
                    </m:r>
                  </m:oMath>
                </a14:m>
                <a:endParaRPr lang="en-US" sz="1400" dirty="0"/>
              </a:p>
              <a:p>
                <a:pPr marL="0" indent="0" algn="l" rtl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/>
                          </m:ctrlPr>
                        </m:sSubPr>
                        <m:e>
                          <m:r>
                            <a:rPr lang="en-US" sz="1400" i="1"/>
                            <m:t>𝐸</m:t>
                          </m:r>
                        </m:e>
                        <m:sub>
                          <m:r>
                            <a:rPr lang="en-US" sz="1400" i="1"/>
                            <m:t>𝑜𝑢𝑡</m:t>
                          </m:r>
                        </m:sub>
                      </m:sSub>
                      <m:r>
                        <a:rPr lang="en-US" sz="1400" i="1"/>
                        <m:t>=</m:t>
                      </m:r>
                      <m:sSub>
                        <m:sSubPr>
                          <m:ctrlPr>
                            <a:rPr lang="en-US" sz="1400" i="1"/>
                          </m:ctrlPr>
                        </m:sSubPr>
                        <m:e>
                          <m:r>
                            <a:rPr lang="en-US" sz="1400" i="1"/>
                            <m:t>𝑄</m:t>
                          </m:r>
                        </m:e>
                        <m:sub>
                          <m:r>
                            <a:rPr lang="en-US" sz="1400" i="1"/>
                            <m:t>𝑥</m:t>
                          </m:r>
                          <m:r>
                            <a:rPr lang="en-US" sz="1400" i="1"/>
                            <m:t>+</m:t>
                          </m:r>
                          <m:r>
                            <a:rPr lang="en-US" sz="1400" i="1"/>
                            <m:t>𝑑𝑥</m:t>
                          </m:r>
                        </m:sub>
                      </m:sSub>
                      <m:r>
                        <a:rPr lang="en-US" sz="1400" i="1"/>
                        <m:t>+ </m:t>
                      </m:r>
                      <m:sSub>
                        <m:sSubPr>
                          <m:ctrlPr>
                            <a:rPr lang="en-US" sz="1400" i="1"/>
                          </m:ctrlPr>
                        </m:sSubPr>
                        <m:e>
                          <m:r>
                            <a:rPr lang="en-US" sz="1400" i="1"/>
                            <m:t>𝑄</m:t>
                          </m:r>
                        </m:e>
                        <m:sub>
                          <m:r>
                            <a:rPr lang="en-US" sz="1400" i="1"/>
                            <m:t>𝑦</m:t>
                          </m:r>
                          <m:r>
                            <a:rPr lang="en-US" sz="1400" i="1"/>
                            <m:t>+</m:t>
                          </m:r>
                          <m:r>
                            <a:rPr lang="en-US" sz="1400" i="1"/>
                            <m:t>𝑑𝑦</m:t>
                          </m:r>
                        </m:sub>
                      </m:sSub>
                      <m:r>
                        <a:rPr lang="en-US" sz="1400" i="1"/>
                        <m:t>+</m:t>
                      </m:r>
                      <m:sSub>
                        <m:sSubPr>
                          <m:ctrlPr>
                            <a:rPr lang="en-US" sz="1400" i="1"/>
                          </m:ctrlPr>
                        </m:sSubPr>
                        <m:e>
                          <m:r>
                            <a:rPr lang="en-US" sz="1400" i="1"/>
                            <m:t>𝑄</m:t>
                          </m:r>
                        </m:e>
                        <m:sub>
                          <m:r>
                            <a:rPr lang="en-US" sz="1400" i="1"/>
                            <m:t>𝑧</m:t>
                          </m:r>
                          <m:r>
                            <a:rPr lang="en-US" sz="1400" i="1"/>
                            <m:t>+</m:t>
                          </m:r>
                          <m:r>
                            <a:rPr lang="en-US" sz="1400" i="1"/>
                            <m:t>𝑑𝑧</m:t>
                          </m:r>
                        </m:sub>
                      </m:sSub>
                      <m:r>
                        <a:rPr lang="en-US" sz="1400" i="1"/>
                        <m:t>………….</m:t>
                      </m:r>
                      <m:r>
                        <a:rPr lang="en-US" sz="1400" i="1"/>
                        <m:t>3</m:t>
                      </m:r>
                    </m:oMath>
                  </m:oMathPara>
                </a14:m>
                <a:endParaRPr lang="en-US" sz="1400" dirty="0"/>
              </a:p>
              <a:p>
                <a:pPr marL="0" indent="0" algn="l" rtl="0">
                  <a:lnSpc>
                    <a:spcPct val="100000"/>
                  </a:lnSpc>
                  <a:buNone/>
                </a:pPr>
                <a:r>
                  <a:rPr lang="en-US" sz="1400" dirty="0"/>
                  <a:t>Now, from calculus, we know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/>
                        </m:ctrlPr>
                      </m:sSubPr>
                      <m:e>
                        <m:r>
                          <a:rPr lang="en-US" sz="1400" i="1"/>
                          <m:t>𝑄</m:t>
                        </m:r>
                      </m:e>
                      <m:sub>
                        <m:r>
                          <a:rPr lang="en-US" sz="1400" i="1"/>
                          <m:t>𝑥</m:t>
                        </m:r>
                        <m:r>
                          <a:rPr lang="en-US" sz="1400" i="1"/>
                          <m:t>+</m:t>
                        </m:r>
                        <m:r>
                          <a:rPr lang="en-US" sz="1400" i="1"/>
                          <m:t>𝑑𝑥</m:t>
                        </m:r>
                      </m:sub>
                    </m:sSub>
                  </m:oMath>
                </a14:m>
                <a:r>
                  <a:rPr lang="en-US" sz="1400" dirty="0"/>
                  <a:t> etc. can be expressed by a Taylor series expansion, where, neglecting the higher order terms, we can write,</a:t>
                </a:r>
              </a:p>
              <a:p>
                <a:pPr marL="0" indent="0" algn="l" rtl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/>
                          </m:ctrlPr>
                        </m:sSubPr>
                        <m:e>
                          <m:r>
                            <a:rPr lang="en-US" sz="1400" i="1"/>
                            <m:t>𝑄</m:t>
                          </m:r>
                        </m:e>
                        <m:sub>
                          <m:r>
                            <a:rPr lang="en-US" sz="1400" i="1"/>
                            <m:t>𝑥</m:t>
                          </m:r>
                          <m:r>
                            <a:rPr lang="en-US" sz="1400" i="1"/>
                            <m:t>+</m:t>
                          </m:r>
                          <m:r>
                            <a:rPr lang="en-US" sz="1400" i="1"/>
                            <m:t>𝑑𝑥</m:t>
                          </m:r>
                        </m:sub>
                      </m:sSub>
                      <m:r>
                        <a:rPr lang="en-US" sz="1400" i="1"/>
                        <m:t>=</m:t>
                      </m:r>
                      <m:sSub>
                        <m:sSubPr>
                          <m:ctrlPr>
                            <a:rPr lang="en-US" sz="1400" i="1"/>
                          </m:ctrlPr>
                        </m:sSubPr>
                        <m:e>
                          <m:r>
                            <a:rPr lang="en-US" sz="1400" i="1"/>
                            <m:t>𝑄</m:t>
                          </m:r>
                        </m:e>
                        <m:sub>
                          <m:r>
                            <a:rPr lang="en-US" sz="1400" i="1"/>
                            <m:t>𝑥</m:t>
                          </m:r>
                        </m:sub>
                      </m:sSub>
                      <m:r>
                        <a:rPr lang="en-US" sz="1400" i="1"/>
                        <m:t>+</m:t>
                      </m:r>
                      <m:f>
                        <m:fPr>
                          <m:ctrlPr>
                            <a:rPr lang="en-US" sz="1400" i="1"/>
                          </m:ctrlPr>
                        </m:fPr>
                        <m:num>
                          <m:r>
                            <a:rPr lang="en-US" sz="1400" i="1"/>
                            <m:t>𝜕</m:t>
                          </m:r>
                          <m:sSub>
                            <m:sSubPr>
                              <m:ctrlPr>
                                <a:rPr lang="en-US" sz="1400" i="1"/>
                              </m:ctrlPr>
                            </m:sSubPr>
                            <m:e>
                              <m:r>
                                <a:rPr lang="en-US" sz="1400" i="1"/>
                                <m:t>𝑄</m:t>
                              </m:r>
                            </m:e>
                            <m:sub>
                              <m:r>
                                <a:rPr lang="en-US" sz="1400" i="1"/>
                                <m:t>𝑥</m:t>
                              </m:r>
                            </m:sub>
                          </m:sSub>
                        </m:num>
                        <m:den>
                          <m:r>
                            <a:rPr lang="en-US" sz="1400" i="1"/>
                            <m:t>𝜕</m:t>
                          </m:r>
                          <m:r>
                            <a:rPr lang="en-US" sz="1400" i="1"/>
                            <m:t>𝑥</m:t>
                          </m:r>
                        </m:den>
                      </m:f>
                      <m:r>
                        <a:rPr lang="en-US" sz="1400" i="1"/>
                        <m:t> .</m:t>
                      </m:r>
                      <m:r>
                        <a:rPr lang="en-US" sz="1400" i="1"/>
                        <m:t>𝑑𝑥</m:t>
                      </m:r>
                      <m:r>
                        <a:rPr lang="en-US" sz="1400" i="1"/>
                        <m:t>…………….</m:t>
                      </m:r>
                      <m:r>
                        <a:rPr lang="en-US" sz="1400" i="1"/>
                        <m:t>4</m:t>
                      </m:r>
                      <m:r>
                        <a:rPr lang="en-US" sz="1400" i="1"/>
                        <m:t>.</m:t>
                      </m:r>
                      <m:r>
                        <a:rPr lang="en-US" sz="1400" i="1"/>
                        <m:t>1</m:t>
                      </m:r>
                    </m:oMath>
                  </m:oMathPara>
                </a14:m>
                <a:endParaRPr lang="en-US" sz="1400" dirty="0"/>
              </a:p>
              <a:p>
                <a:pPr marL="0" indent="0" algn="l" rtl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/>
                          </m:ctrlPr>
                        </m:sSubPr>
                        <m:e>
                          <m:r>
                            <a:rPr lang="en-US" sz="1400" i="1"/>
                            <m:t>𝑄</m:t>
                          </m:r>
                        </m:e>
                        <m:sub>
                          <m:r>
                            <a:rPr lang="en-US" sz="1400" i="1"/>
                            <m:t>𝑦</m:t>
                          </m:r>
                          <m:r>
                            <a:rPr lang="en-US" sz="1400" i="1"/>
                            <m:t>+</m:t>
                          </m:r>
                          <m:r>
                            <a:rPr lang="en-US" sz="1400" i="1"/>
                            <m:t>𝑑𝑦</m:t>
                          </m:r>
                        </m:sub>
                      </m:sSub>
                      <m:r>
                        <a:rPr lang="en-US" sz="1400" i="1"/>
                        <m:t>=</m:t>
                      </m:r>
                      <m:sSub>
                        <m:sSubPr>
                          <m:ctrlPr>
                            <a:rPr lang="en-US" sz="1400" i="1"/>
                          </m:ctrlPr>
                        </m:sSubPr>
                        <m:e>
                          <m:r>
                            <a:rPr lang="en-US" sz="1400" i="1"/>
                            <m:t>𝑄</m:t>
                          </m:r>
                        </m:e>
                        <m:sub>
                          <m:r>
                            <a:rPr lang="en-US" sz="1400" i="1"/>
                            <m:t>𝑦</m:t>
                          </m:r>
                        </m:sub>
                      </m:sSub>
                      <m:r>
                        <a:rPr lang="en-US" sz="1400" i="1"/>
                        <m:t>+</m:t>
                      </m:r>
                      <m:f>
                        <m:fPr>
                          <m:ctrlPr>
                            <a:rPr lang="en-US" sz="1400" i="1"/>
                          </m:ctrlPr>
                        </m:fPr>
                        <m:num>
                          <m:r>
                            <a:rPr lang="en-US" sz="1400" i="1"/>
                            <m:t>𝜕</m:t>
                          </m:r>
                          <m:sSub>
                            <m:sSubPr>
                              <m:ctrlPr>
                                <a:rPr lang="en-US" sz="1400" i="1"/>
                              </m:ctrlPr>
                            </m:sSubPr>
                            <m:e>
                              <m:r>
                                <a:rPr lang="en-US" sz="1400" i="1"/>
                                <m:t>𝑄</m:t>
                              </m:r>
                            </m:e>
                            <m:sub>
                              <m:r>
                                <a:rPr lang="en-US" sz="1400" i="1"/>
                                <m:t>𝑦</m:t>
                              </m:r>
                            </m:sub>
                          </m:sSub>
                        </m:num>
                        <m:den>
                          <m:r>
                            <a:rPr lang="en-US" sz="1400" i="1"/>
                            <m:t>𝜕</m:t>
                          </m:r>
                          <m:r>
                            <a:rPr lang="en-US" sz="1400" i="1"/>
                            <m:t>𝑦</m:t>
                          </m:r>
                        </m:den>
                      </m:f>
                      <m:r>
                        <a:rPr lang="en-US" sz="1400" i="1"/>
                        <m:t> .</m:t>
                      </m:r>
                      <m:r>
                        <a:rPr lang="en-US" sz="1400" i="1"/>
                        <m:t>𝑑𝑦</m:t>
                      </m:r>
                      <m:r>
                        <a:rPr lang="en-US" sz="1400" i="1"/>
                        <m:t>…………….</m:t>
                      </m:r>
                      <m:r>
                        <a:rPr lang="en-US" sz="1400" i="1"/>
                        <m:t>4</m:t>
                      </m:r>
                      <m:r>
                        <a:rPr lang="en-US" sz="1400" i="1"/>
                        <m:t>.</m:t>
                      </m:r>
                      <m:r>
                        <a:rPr lang="en-US" sz="1400" i="1"/>
                        <m:t>2</m:t>
                      </m:r>
                    </m:oMath>
                  </m:oMathPara>
                </a14:m>
                <a:endParaRPr lang="en-US" sz="1400" dirty="0"/>
              </a:p>
              <a:p>
                <a:pPr marL="0" indent="0" algn="l" rtl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/>
                          </m:ctrlPr>
                        </m:sSubPr>
                        <m:e>
                          <m:r>
                            <a:rPr lang="en-US" sz="1400" i="1"/>
                            <m:t>𝑄</m:t>
                          </m:r>
                        </m:e>
                        <m:sub>
                          <m:r>
                            <a:rPr lang="en-US" sz="1400" i="1"/>
                            <m:t>𝑧</m:t>
                          </m:r>
                          <m:r>
                            <a:rPr lang="en-US" sz="1400" i="1"/>
                            <m:t>+</m:t>
                          </m:r>
                          <m:r>
                            <a:rPr lang="en-US" sz="1400" i="1"/>
                            <m:t>𝑑𝑧</m:t>
                          </m:r>
                        </m:sub>
                      </m:sSub>
                      <m:r>
                        <a:rPr lang="en-US" sz="1400" i="1"/>
                        <m:t>=</m:t>
                      </m:r>
                      <m:sSub>
                        <m:sSubPr>
                          <m:ctrlPr>
                            <a:rPr lang="en-US" sz="1400" i="1"/>
                          </m:ctrlPr>
                        </m:sSubPr>
                        <m:e>
                          <m:r>
                            <a:rPr lang="en-US" sz="1400" i="1"/>
                            <m:t>𝑄</m:t>
                          </m:r>
                        </m:e>
                        <m:sub>
                          <m:r>
                            <a:rPr lang="en-US" sz="1400" i="1"/>
                            <m:t>𝑧</m:t>
                          </m:r>
                        </m:sub>
                      </m:sSub>
                      <m:r>
                        <a:rPr lang="en-US" sz="1400" i="1"/>
                        <m:t>+</m:t>
                      </m:r>
                      <m:f>
                        <m:fPr>
                          <m:ctrlPr>
                            <a:rPr lang="en-US" sz="1400" i="1"/>
                          </m:ctrlPr>
                        </m:fPr>
                        <m:num>
                          <m:r>
                            <a:rPr lang="en-US" sz="1400" i="1"/>
                            <m:t>𝜕</m:t>
                          </m:r>
                          <m:sSub>
                            <m:sSubPr>
                              <m:ctrlPr>
                                <a:rPr lang="en-US" sz="1400" i="1"/>
                              </m:ctrlPr>
                            </m:sSubPr>
                            <m:e>
                              <m:r>
                                <a:rPr lang="en-US" sz="1400" i="1"/>
                                <m:t>𝑄</m:t>
                              </m:r>
                            </m:e>
                            <m:sub>
                              <m:r>
                                <a:rPr lang="en-US" sz="1400" i="1"/>
                                <m:t>𝑧</m:t>
                              </m:r>
                            </m:sub>
                          </m:sSub>
                        </m:num>
                        <m:den>
                          <m:r>
                            <a:rPr lang="en-US" sz="1400" i="1"/>
                            <m:t>𝜕</m:t>
                          </m:r>
                          <m:r>
                            <a:rPr lang="en-US" sz="1400" i="1"/>
                            <m:t>𝑧</m:t>
                          </m:r>
                        </m:den>
                      </m:f>
                      <m:r>
                        <a:rPr lang="en-US" sz="1400" i="1"/>
                        <m:t> .</m:t>
                      </m:r>
                      <m:r>
                        <a:rPr lang="en-US" sz="1400" i="1"/>
                        <m:t>𝑑𝑧</m:t>
                      </m:r>
                      <m:r>
                        <a:rPr lang="en-US" sz="1400" i="1"/>
                        <m:t>…………….</m:t>
                      </m:r>
                      <m:r>
                        <a:rPr lang="en-US" sz="1400" i="1"/>
                        <m:t>4</m:t>
                      </m:r>
                      <m:r>
                        <a:rPr lang="en-US" sz="1400" i="1"/>
                        <m:t>.</m:t>
                      </m:r>
                      <m:r>
                        <a:rPr lang="en-US" sz="1400" i="1"/>
                        <m:t>3</m:t>
                      </m:r>
                    </m:oMath>
                  </m:oMathPara>
                </a14:m>
                <a:endParaRPr lang="en-US" sz="1400" dirty="0"/>
              </a:p>
              <a:p>
                <a:pPr marL="0" indent="0" algn="l" rtl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/>
                          </m:ctrlPr>
                        </m:sSubPr>
                        <m:e>
                          <m:r>
                            <a:rPr lang="en-US" sz="1400" i="1"/>
                            <m:t>𝐸</m:t>
                          </m:r>
                        </m:e>
                        <m:sub>
                          <m:r>
                            <a:rPr lang="en-US" sz="1400" i="1"/>
                            <m:t>𝑔𝑒𝑛</m:t>
                          </m:r>
                        </m:sub>
                      </m:sSub>
                      <m:r>
                        <a:rPr lang="en-US" sz="1400" i="1"/>
                        <m:t>=</m:t>
                      </m:r>
                      <m:sSub>
                        <m:sSubPr>
                          <m:ctrlPr>
                            <a:rPr lang="en-US" sz="1400" i="1"/>
                          </m:ctrlPr>
                        </m:sSubPr>
                        <m:e>
                          <m:r>
                            <a:rPr lang="en-US" sz="1400" i="1"/>
                            <m:t>𝑞</m:t>
                          </m:r>
                        </m:e>
                        <m:sub>
                          <m:r>
                            <a:rPr lang="en-US" sz="1400" i="1"/>
                            <m:t>𝑔</m:t>
                          </m:r>
                        </m:sub>
                      </m:sSub>
                      <m:r>
                        <a:rPr lang="en-US" sz="1400" i="1"/>
                        <m:t>𝑑𝑥</m:t>
                      </m:r>
                      <m:r>
                        <a:rPr lang="en-US" sz="1400" i="1"/>
                        <m:t>.</m:t>
                      </m:r>
                      <m:r>
                        <a:rPr lang="en-US" sz="1400" i="1"/>
                        <m:t>𝑑𝑦</m:t>
                      </m:r>
                      <m:r>
                        <a:rPr lang="en-US" sz="1400" i="1"/>
                        <m:t>.</m:t>
                      </m:r>
                      <m:r>
                        <a:rPr lang="en-US" sz="1400" i="1"/>
                        <m:t>𝑑𝑧</m:t>
                      </m:r>
                      <m:r>
                        <a:rPr lang="en-US" sz="1400" i="1"/>
                        <m:t>………….</m:t>
                      </m:r>
                      <m:r>
                        <a:rPr lang="en-US" sz="1400" i="1"/>
                        <m:t>5</m:t>
                      </m:r>
                    </m:oMath>
                  </m:oMathPara>
                </a14:m>
                <a:endParaRPr lang="en-US" sz="1400" dirty="0"/>
              </a:p>
              <a:p>
                <a:pPr marL="0" indent="0" algn="l" rtl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/>
                          </m:ctrlPr>
                        </m:sSubPr>
                        <m:e>
                          <m:r>
                            <a:rPr lang="en-US" sz="1400" i="1"/>
                            <m:t>𝐸</m:t>
                          </m:r>
                        </m:e>
                        <m:sub>
                          <m:r>
                            <a:rPr lang="en-US" sz="1400" i="1"/>
                            <m:t>𝑠𝑡</m:t>
                          </m:r>
                        </m:sub>
                      </m:sSub>
                      <m:r>
                        <a:rPr lang="en-US" sz="1400" i="1"/>
                        <m:t>=</m:t>
                      </m:r>
                      <m:r>
                        <a:rPr lang="en-US" sz="1400" i="1"/>
                        <m:t>𝜌</m:t>
                      </m:r>
                      <m:r>
                        <a:rPr lang="en-US" sz="1400" i="1"/>
                        <m:t>.</m:t>
                      </m:r>
                      <m:r>
                        <a:rPr lang="en-US" sz="1400" i="1"/>
                        <m:t>𝑑𝑥</m:t>
                      </m:r>
                      <m:r>
                        <a:rPr lang="en-US" sz="1400" i="1"/>
                        <m:t> </m:t>
                      </m:r>
                      <m:r>
                        <a:rPr lang="en-US" sz="1400" i="1"/>
                        <m:t>𝑑𝑦</m:t>
                      </m:r>
                      <m:r>
                        <a:rPr lang="en-US" sz="1400" i="1"/>
                        <m:t> </m:t>
                      </m:r>
                      <m:r>
                        <a:rPr lang="en-US" sz="1400" i="1"/>
                        <m:t>𝑑𝑧</m:t>
                      </m:r>
                      <m:r>
                        <a:rPr lang="en-US" sz="1400" i="1"/>
                        <m:t>.</m:t>
                      </m:r>
                      <m:sSub>
                        <m:sSubPr>
                          <m:ctrlPr>
                            <a:rPr lang="en-US" sz="1400" i="1"/>
                          </m:ctrlPr>
                        </m:sSubPr>
                        <m:e>
                          <m:r>
                            <a:rPr lang="en-US" sz="1400" i="1"/>
                            <m:t>𝑐</m:t>
                          </m:r>
                        </m:e>
                        <m:sub>
                          <m:r>
                            <a:rPr lang="en-US" sz="1400" i="1"/>
                            <m:t>𝑝</m:t>
                          </m:r>
                        </m:sub>
                      </m:sSub>
                      <m:f>
                        <m:fPr>
                          <m:ctrlPr>
                            <a:rPr lang="en-US" sz="1400" i="1"/>
                          </m:ctrlPr>
                        </m:fPr>
                        <m:num>
                          <m:r>
                            <a:rPr lang="en-US" sz="1400" i="1"/>
                            <m:t>𝜕</m:t>
                          </m:r>
                          <m:r>
                            <a:rPr lang="en-US" sz="1400" i="1"/>
                            <m:t>𝑇</m:t>
                          </m:r>
                        </m:num>
                        <m:den>
                          <m:r>
                            <a:rPr lang="en-US" sz="1400" i="1"/>
                            <m:t>𝜕𝜏</m:t>
                          </m:r>
                        </m:den>
                      </m:f>
                      <m:r>
                        <a:rPr lang="en-US" sz="1400" i="1"/>
                        <m:t>………….</m:t>
                      </m:r>
                      <m:r>
                        <a:rPr lang="en-US" sz="1400" i="1"/>
                        <m:t>6</m:t>
                      </m:r>
                    </m:oMath>
                  </m:oMathPara>
                </a14:m>
                <a:endParaRPr lang="en-US" sz="1400" dirty="0"/>
              </a:p>
              <a:p>
                <a:pPr marL="0" indent="0" algn="l" rtl="0">
                  <a:lnSpc>
                    <a:spcPct val="100000"/>
                  </a:lnSpc>
                  <a:buNone/>
                </a:pPr>
                <a:r>
                  <a:rPr lang="en-US" sz="1400" dirty="0"/>
                  <a:t>Now, substituting for all terms in Eq. 1, we get,</a:t>
                </a:r>
              </a:p>
              <a:p>
                <a:pPr marL="0" indent="0" algn="l" rtl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/>
                          </m:ctrlPr>
                        </m:sSubPr>
                        <m:e>
                          <m:r>
                            <a:rPr lang="en-US" sz="1400" i="1"/>
                            <m:t>𝐸</m:t>
                          </m:r>
                        </m:e>
                        <m:sub>
                          <m:r>
                            <a:rPr lang="en-US" sz="1400" i="1"/>
                            <m:t>𝑖𝑛</m:t>
                          </m:r>
                        </m:sub>
                      </m:sSub>
                      <m:r>
                        <a:rPr lang="en-US" sz="1400" i="1"/>
                        <m:t>−</m:t>
                      </m:r>
                      <m:sSub>
                        <m:sSubPr>
                          <m:ctrlPr>
                            <a:rPr lang="en-US" sz="1400" i="1"/>
                          </m:ctrlPr>
                        </m:sSubPr>
                        <m:e>
                          <m:r>
                            <a:rPr lang="en-US" sz="1400" i="1"/>
                            <m:t>𝐸</m:t>
                          </m:r>
                        </m:e>
                        <m:sub>
                          <m:r>
                            <a:rPr lang="en-US" sz="1400" i="1"/>
                            <m:t>𝑜𝑢𝑡</m:t>
                          </m:r>
                        </m:sub>
                      </m:sSub>
                      <m:r>
                        <a:rPr lang="en-US" sz="1400" i="1"/>
                        <m:t>+</m:t>
                      </m:r>
                      <m:sSub>
                        <m:sSubPr>
                          <m:ctrlPr>
                            <a:rPr lang="en-US" sz="1400" i="1"/>
                          </m:ctrlPr>
                        </m:sSubPr>
                        <m:e>
                          <m:r>
                            <a:rPr lang="en-US" sz="1400" i="1"/>
                            <m:t>𝐸</m:t>
                          </m:r>
                        </m:e>
                        <m:sub>
                          <m:r>
                            <a:rPr lang="en-US" sz="1400" i="1"/>
                            <m:t>𝑔𝑒𝑛</m:t>
                          </m:r>
                        </m:sub>
                      </m:sSub>
                      <m:r>
                        <a:rPr lang="en-US" sz="1400" i="1"/>
                        <m:t>=</m:t>
                      </m:r>
                      <m:sSub>
                        <m:sSubPr>
                          <m:ctrlPr>
                            <a:rPr lang="en-US" sz="1400" i="1"/>
                          </m:ctrlPr>
                        </m:sSubPr>
                        <m:e>
                          <m:r>
                            <a:rPr lang="en-US" sz="1400" i="1"/>
                            <m:t>𝐸</m:t>
                          </m:r>
                        </m:e>
                        <m:sub>
                          <m:r>
                            <a:rPr lang="en-US" sz="1400" i="1"/>
                            <m:t>𝑠𝑡</m:t>
                          </m:r>
                        </m:sub>
                      </m:sSub>
                    </m:oMath>
                  </m:oMathPara>
                </a14:m>
                <a:endParaRPr lang="en-US" sz="1400" dirty="0"/>
              </a:p>
              <a:p>
                <a:pPr marL="0" indent="0" algn="l" rtl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i="1"/>
                          </m:ctrlPr>
                        </m:dPr>
                        <m:e>
                          <m:sSub>
                            <m:sSubPr>
                              <m:ctrlPr>
                                <a:rPr lang="en-US" sz="1400" i="1"/>
                              </m:ctrlPr>
                            </m:sSubPr>
                            <m:e>
                              <m:r>
                                <a:rPr lang="en-US" sz="1400" i="1"/>
                                <m:t>𝑄</m:t>
                              </m:r>
                            </m:e>
                            <m:sub>
                              <m:r>
                                <a:rPr lang="en-US" sz="1400" i="1"/>
                                <m:t>𝑥</m:t>
                              </m:r>
                            </m:sub>
                          </m:sSub>
                          <m:r>
                            <a:rPr lang="en-US" sz="1400" i="1"/>
                            <m:t>+ </m:t>
                          </m:r>
                          <m:sSub>
                            <m:sSubPr>
                              <m:ctrlPr>
                                <a:rPr lang="en-US" sz="1400" i="1"/>
                              </m:ctrlPr>
                            </m:sSubPr>
                            <m:e>
                              <m:r>
                                <a:rPr lang="en-US" sz="1400" i="1"/>
                                <m:t>𝑄</m:t>
                              </m:r>
                            </m:e>
                            <m:sub>
                              <m:r>
                                <a:rPr lang="en-US" sz="1400" i="1"/>
                                <m:t>𝑦</m:t>
                              </m:r>
                            </m:sub>
                          </m:sSub>
                          <m:r>
                            <a:rPr lang="en-US" sz="1400" i="1"/>
                            <m:t>+</m:t>
                          </m:r>
                          <m:sSub>
                            <m:sSubPr>
                              <m:ctrlPr>
                                <a:rPr lang="en-US" sz="1400" i="1"/>
                              </m:ctrlPr>
                            </m:sSubPr>
                            <m:e>
                              <m:r>
                                <a:rPr lang="en-US" sz="1400" i="1"/>
                                <m:t>𝑄</m:t>
                              </m:r>
                            </m:e>
                            <m:sub>
                              <m:r>
                                <a:rPr lang="en-US" sz="1400" i="1"/>
                                <m:t>𝑧</m:t>
                              </m:r>
                            </m:sub>
                          </m:sSub>
                        </m:e>
                      </m:d>
                      <m:r>
                        <a:rPr lang="en-US" sz="1400" i="1"/>
                        <m:t>−</m:t>
                      </m:r>
                      <m:d>
                        <m:dPr>
                          <m:ctrlPr>
                            <a:rPr lang="en-US" sz="1400" i="1"/>
                          </m:ctrlPr>
                        </m:dPr>
                        <m:e>
                          <m:sSub>
                            <m:sSubPr>
                              <m:ctrlPr>
                                <a:rPr lang="en-US" sz="1400" i="1"/>
                              </m:ctrlPr>
                            </m:sSubPr>
                            <m:e>
                              <m:r>
                                <a:rPr lang="en-US" sz="1400" i="1"/>
                                <m:t>𝑄</m:t>
                              </m:r>
                            </m:e>
                            <m:sub>
                              <m:r>
                                <a:rPr lang="en-US" sz="1400" i="1"/>
                                <m:t>𝑥</m:t>
                              </m:r>
                              <m:r>
                                <a:rPr lang="en-US" sz="1400" i="1"/>
                                <m:t>+</m:t>
                              </m:r>
                              <m:r>
                                <a:rPr lang="en-US" sz="1400" i="1"/>
                                <m:t>𝑑𝑥</m:t>
                              </m:r>
                            </m:sub>
                          </m:sSub>
                          <m:r>
                            <a:rPr lang="en-US" sz="1400" i="1"/>
                            <m:t>+ </m:t>
                          </m:r>
                          <m:sSub>
                            <m:sSubPr>
                              <m:ctrlPr>
                                <a:rPr lang="en-US" sz="1400" i="1"/>
                              </m:ctrlPr>
                            </m:sSubPr>
                            <m:e>
                              <m:r>
                                <a:rPr lang="en-US" sz="1400" i="1"/>
                                <m:t>𝑄</m:t>
                              </m:r>
                            </m:e>
                            <m:sub>
                              <m:r>
                                <a:rPr lang="en-US" sz="1400" i="1"/>
                                <m:t>𝑦</m:t>
                              </m:r>
                              <m:r>
                                <a:rPr lang="en-US" sz="1400" i="1"/>
                                <m:t>+</m:t>
                              </m:r>
                              <m:r>
                                <a:rPr lang="en-US" sz="1400" i="1"/>
                                <m:t>𝑑𝑦</m:t>
                              </m:r>
                            </m:sub>
                          </m:sSub>
                          <m:r>
                            <a:rPr lang="en-US" sz="1400" i="1"/>
                            <m:t>+</m:t>
                          </m:r>
                          <m:sSub>
                            <m:sSubPr>
                              <m:ctrlPr>
                                <a:rPr lang="en-US" sz="1400" i="1"/>
                              </m:ctrlPr>
                            </m:sSubPr>
                            <m:e>
                              <m:r>
                                <a:rPr lang="en-US" sz="1400" i="1"/>
                                <m:t>𝑄</m:t>
                              </m:r>
                            </m:e>
                            <m:sub>
                              <m:r>
                                <a:rPr lang="en-US" sz="1400" i="1"/>
                                <m:t>𝑧</m:t>
                              </m:r>
                              <m:r>
                                <a:rPr lang="en-US" sz="1400" i="1"/>
                                <m:t>+</m:t>
                              </m:r>
                              <m:r>
                                <a:rPr lang="en-US" sz="1400" i="1"/>
                                <m:t>𝑑𝑧</m:t>
                              </m:r>
                            </m:sub>
                          </m:sSub>
                        </m:e>
                      </m:d>
                      <m:r>
                        <a:rPr lang="en-US" sz="1400" i="1"/>
                        <m:t>+</m:t>
                      </m:r>
                      <m:sSub>
                        <m:sSubPr>
                          <m:ctrlPr>
                            <a:rPr lang="en-US" sz="1400" i="1"/>
                          </m:ctrlPr>
                        </m:sSubPr>
                        <m:e>
                          <m:r>
                            <a:rPr lang="en-US" sz="1400" i="1"/>
                            <m:t>𝑞</m:t>
                          </m:r>
                        </m:e>
                        <m:sub>
                          <m:r>
                            <a:rPr lang="en-US" sz="1400" i="1"/>
                            <m:t>𝑔</m:t>
                          </m:r>
                        </m:sub>
                      </m:sSub>
                      <m:r>
                        <a:rPr lang="en-US" sz="1400" i="1"/>
                        <m:t>𝑑𝑥</m:t>
                      </m:r>
                      <m:r>
                        <a:rPr lang="en-US" sz="1400" i="1"/>
                        <m:t>.</m:t>
                      </m:r>
                      <m:r>
                        <a:rPr lang="en-US" sz="1400" i="1"/>
                        <m:t>𝑑𝑦</m:t>
                      </m:r>
                      <m:r>
                        <a:rPr lang="en-US" sz="1400" i="1"/>
                        <m:t>.</m:t>
                      </m:r>
                      <m:r>
                        <a:rPr lang="en-US" sz="1400" i="1"/>
                        <m:t>𝑑𝑧</m:t>
                      </m:r>
                      <m:r>
                        <a:rPr lang="en-US" sz="1400" i="1"/>
                        <m:t>=</m:t>
                      </m:r>
                      <m:r>
                        <a:rPr lang="en-US" sz="1400" i="1"/>
                        <m:t>𝜌</m:t>
                      </m:r>
                      <m:r>
                        <a:rPr lang="en-US" sz="1400" i="1"/>
                        <m:t>.</m:t>
                      </m:r>
                      <m:r>
                        <a:rPr lang="en-US" sz="1400" i="1"/>
                        <m:t>𝑑𝑥</m:t>
                      </m:r>
                      <m:r>
                        <a:rPr lang="en-US" sz="1400" i="1"/>
                        <m:t> </m:t>
                      </m:r>
                      <m:r>
                        <a:rPr lang="en-US" sz="1400" i="1"/>
                        <m:t>𝑑𝑦</m:t>
                      </m:r>
                      <m:r>
                        <a:rPr lang="en-US" sz="1400" i="1"/>
                        <m:t> </m:t>
                      </m:r>
                      <m:r>
                        <a:rPr lang="en-US" sz="1400" i="1"/>
                        <m:t>𝑑𝑧</m:t>
                      </m:r>
                      <m:r>
                        <a:rPr lang="en-US" sz="1400" i="1"/>
                        <m:t>.</m:t>
                      </m:r>
                      <m:sSub>
                        <m:sSubPr>
                          <m:ctrlPr>
                            <a:rPr lang="en-US" sz="1400" i="1"/>
                          </m:ctrlPr>
                        </m:sSubPr>
                        <m:e>
                          <m:r>
                            <a:rPr lang="en-US" sz="1400" i="1"/>
                            <m:t>𝑐</m:t>
                          </m:r>
                        </m:e>
                        <m:sub>
                          <m:r>
                            <a:rPr lang="en-US" sz="1400" i="1"/>
                            <m:t>𝑝</m:t>
                          </m:r>
                        </m:sub>
                      </m:sSub>
                      <m:f>
                        <m:fPr>
                          <m:ctrlPr>
                            <a:rPr lang="en-US" sz="1400" i="1"/>
                          </m:ctrlPr>
                        </m:fPr>
                        <m:num>
                          <m:r>
                            <a:rPr lang="en-US" sz="1400" i="1"/>
                            <m:t>𝜕</m:t>
                          </m:r>
                          <m:r>
                            <a:rPr lang="en-US" sz="1400" i="1"/>
                            <m:t>𝑇</m:t>
                          </m:r>
                        </m:num>
                        <m:den>
                          <m:r>
                            <a:rPr lang="en-US" sz="1400" i="1"/>
                            <m:t>𝜕𝜏</m:t>
                          </m:r>
                        </m:den>
                      </m:f>
                    </m:oMath>
                  </m:oMathPara>
                </a14:m>
                <a:endParaRPr lang="en-US" sz="1400" dirty="0"/>
              </a:p>
              <a:p>
                <a:pPr marL="0" indent="0" algn="l" rtl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/>
                        <m:t>−</m:t>
                      </m:r>
                      <m:d>
                        <m:dPr>
                          <m:ctrlPr>
                            <a:rPr lang="en-US" sz="1400" i="1"/>
                          </m:ctrlPr>
                        </m:dPr>
                        <m:e>
                          <m:f>
                            <m:fPr>
                              <m:ctrlPr>
                                <a:rPr lang="en-US" sz="1400" i="1"/>
                              </m:ctrlPr>
                            </m:fPr>
                            <m:num>
                              <m:r>
                                <a:rPr lang="en-US" sz="1400" i="1"/>
                                <m:t>𝜕</m:t>
                              </m:r>
                              <m:sSub>
                                <m:sSubPr>
                                  <m:ctrlPr>
                                    <a:rPr lang="en-US" sz="1400" i="1"/>
                                  </m:ctrlPr>
                                </m:sSubPr>
                                <m:e>
                                  <m:r>
                                    <a:rPr lang="en-US" sz="1400" i="1"/>
                                    <m:t>𝑄</m:t>
                                  </m:r>
                                </m:e>
                                <m:sub>
                                  <m:r>
                                    <a:rPr lang="en-US" sz="1400" i="1"/>
                                    <m:t>𝑥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1400" i="1"/>
                                <m:t>𝜕</m:t>
                              </m:r>
                              <m:r>
                                <a:rPr lang="en-US" sz="1400" i="1"/>
                                <m:t>𝑥</m:t>
                              </m:r>
                            </m:den>
                          </m:f>
                          <m:r>
                            <a:rPr lang="en-US" sz="1400" i="1"/>
                            <m:t> .</m:t>
                          </m:r>
                          <m:r>
                            <a:rPr lang="en-US" sz="1400" i="1"/>
                            <m:t>𝑑𝑥</m:t>
                          </m:r>
                          <m:r>
                            <a:rPr lang="en-US" sz="1400" i="1"/>
                            <m:t>+</m:t>
                          </m:r>
                          <m:f>
                            <m:fPr>
                              <m:ctrlPr>
                                <a:rPr lang="en-US" sz="1400" i="1"/>
                              </m:ctrlPr>
                            </m:fPr>
                            <m:num>
                              <m:r>
                                <a:rPr lang="en-US" sz="1400" i="1"/>
                                <m:t>𝜕</m:t>
                              </m:r>
                              <m:sSub>
                                <m:sSubPr>
                                  <m:ctrlPr>
                                    <a:rPr lang="en-US" sz="1400" i="1"/>
                                  </m:ctrlPr>
                                </m:sSubPr>
                                <m:e>
                                  <m:r>
                                    <a:rPr lang="en-US" sz="1400" i="1"/>
                                    <m:t>𝑄</m:t>
                                  </m:r>
                                </m:e>
                                <m:sub>
                                  <m:r>
                                    <a:rPr lang="en-US" sz="1400" i="1"/>
                                    <m:t>𝑦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1400" i="1"/>
                                <m:t>𝜕</m:t>
                              </m:r>
                              <m:r>
                                <a:rPr lang="en-US" sz="1400" i="1"/>
                                <m:t>𝑦</m:t>
                              </m:r>
                            </m:den>
                          </m:f>
                          <m:r>
                            <a:rPr lang="en-US" sz="1400" i="1"/>
                            <m:t> .</m:t>
                          </m:r>
                          <m:r>
                            <a:rPr lang="en-US" sz="1400" i="1"/>
                            <m:t>𝑑𝑦</m:t>
                          </m:r>
                          <m:r>
                            <a:rPr lang="en-US" sz="1400" i="1"/>
                            <m:t>+</m:t>
                          </m:r>
                          <m:f>
                            <m:fPr>
                              <m:ctrlPr>
                                <a:rPr lang="en-US" sz="1400" i="1"/>
                              </m:ctrlPr>
                            </m:fPr>
                            <m:num>
                              <m:r>
                                <a:rPr lang="en-US" sz="1400" i="1"/>
                                <m:t>𝜕</m:t>
                              </m:r>
                              <m:sSub>
                                <m:sSubPr>
                                  <m:ctrlPr>
                                    <a:rPr lang="en-US" sz="1400" i="1"/>
                                  </m:ctrlPr>
                                </m:sSubPr>
                                <m:e>
                                  <m:r>
                                    <a:rPr lang="en-US" sz="1400" i="1"/>
                                    <m:t>𝑄</m:t>
                                  </m:r>
                                </m:e>
                                <m:sub>
                                  <m:r>
                                    <a:rPr lang="en-US" sz="1400" i="1"/>
                                    <m:t>𝑧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1400" i="1"/>
                                <m:t>𝜕</m:t>
                              </m:r>
                              <m:r>
                                <a:rPr lang="en-US" sz="1400" i="1"/>
                                <m:t>𝑧</m:t>
                              </m:r>
                            </m:den>
                          </m:f>
                          <m:r>
                            <a:rPr lang="en-US" sz="1400" i="1"/>
                            <m:t> .</m:t>
                          </m:r>
                          <m:r>
                            <a:rPr lang="en-US" sz="1400" i="1"/>
                            <m:t>𝑑𝑧</m:t>
                          </m:r>
                        </m:e>
                      </m:d>
                      <m:r>
                        <a:rPr lang="en-US" sz="1400" i="1"/>
                        <m:t>+</m:t>
                      </m:r>
                      <m:sSub>
                        <m:sSubPr>
                          <m:ctrlPr>
                            <a:rPr lang="en-US" sz="1400" i="1"/>
                          </m:ctrlPr>
                        </m:sSubPr>
                        <m:e>
                          <m:r>
                            <a:rPr lang="en-US" sz="1400" i="1"/>
                            <m:t>𝑞</m:t>
                          </m:r>
                        </m:e>
                        <m:sub>
                          <m:r>
                            <a:rPr lang="en-US" sz="1400" i="1"/>
                            <m:t>𝑔</m:t>
                          </m:r>
                        </m:sub>
                      </m:sSub>
                      <m:r>
                        <a:rPr lang="en-US" sz="1400" i="1"/>
                        <m:t>𝑑𝑥</m:t>
                      </m:r>
                      <m:r>
                        <a:rPr lang="en-US" sz="1400" i="1"/>
                        <m:t>.</m:t>
                      </m:r>
                      <m:r>
                        <a:rPr lang="en-US" sz="1400" i="1"/>
                        <m:t>𝑑𝑦</m:t>
                      </m:r>
                      <m:r>
                        <a:rPr lang="en-US" sz="1400" i="1"/>
                        <m:t>.</m:t>
                      </m:r>
                      <m:r>
                        <a:rPr lang="en-US" sz="1400" i="1"/>
                        <m:t>𝑑𝑧</m:t>
                      </m:r>
                      <m:r>
                        <a:rPr lang="en-US" sz="1400" i="1"/>
                        <m:t>=</m:t>
                      </m:r>
                      <m:r>
                        <a:rPr lang="en-US" sz="1400" i="1"/>
                        <m:t>𝜌</m:t>
                      </m:r>
                      <m:r>
                        <a:rPr lang="en-US" sz="1400" i="1"/>
                        <m:t> </m:t>
                      </m:r>
                      <m:sSub>
                        <m:sSubPr>
                          <m:ctrlPr>
                            <a:rPr lang="en-US" sz="1400" i="1"/>
                          </m:ctrlPr>
                        </m:sSubPr>
                        <m:e>
                          <m:r>
                            <a:rPr lang="en-US" sz="1400" i="1"/>
                            <m:t>𝑐</m:t>
                          </m:r>
                        </m:e>
                        <m:sub>
                          <m:r>
                            <a:rPr lang="en-US" sz="1400" i="1"/>
                            <m:t>𝑝</m:t>
                          </m:r>
                        </m:sub>
                      </m:sSub>
                      <m:f>
                        <m:fPr>
                          <m:ctrlPr>
                            <a:rPr lang="en-US" sz="1400" i="1"/>
                          </m:ctrlPr>
                        </m:fPr>
                        <m:num>
                          <m:r>
                            <a:rPr lang="en-US" sz="1400" i="1"/>
                            <m:t>𝜕</m:t>
                          </m:r>
                          <m:r>
                            <a:rPr lang="en-US" sz="1400" i="1"/>
                            <m:t>𝑇</m:t>
                          </m:r>
                        </m:num>
                        <m:den>
                          <m:r>
                            <a:rPr lang="en-US" sz="1400" i="1"/>
                            <m:t>𝜕𝜏</m:t>
                          </m:r>
                        </m:den>
                      </m:f>
                      <m:r>
                        <a:rPr lang="en-US" sz="1400" i="1"/>
                        <m:t> </m:t>
                      </m:r>
                      <m:r>
                        <a:rPr lang="en-US" sz="1400" i="1"/>
                        <m:t>𝑑𝑥</m:t>
                      </m:r>
                      <m:r>
                        <a:rPr lang="en-US" sz="1400" i="1"/>
                        <m:t> </m:t>
                      </m:r>
                      <m:r>
                        <a:rPr lang="en-US" sz="1400" i="1"/>
                        <m:t>𝑑𝑦</m:t>
                      </m:r>
                      <m:r>
                        <a:rPr lang="en-US" sz="1400" i="1"/>
                        <m:t> </m:t>
                      </m:r>
                      <m:r>
                        <a:rPr lang="en-US" sz="1400" i="1"/>
                        <m:t>𝑑𝑧</m:t>
                      </m:r>
                      <m:r>
                        <a:rPr lang="en-US" sz="1400" i="1"/>
                        <m:t>……..</m:t>
                      </m:r>
                      <m:r>
                        <a:rPr lang="en-US" sz="1400" i="1"/>
                        <m:t>7</m:t>
                      </m:r>
                    </m:oMath>
                  </m:oMathPara>
                </a14:m>
                <a:endParaRPr lang="en-US" sz="1400" dirty="0"/>
              </a:p>
              <a:p>
                <a:pPr marL="0" indent="0" algn="l" rtl="0">
                  <a:lnSpc>
                    <a:spcPct val="100000"/>
                  </a:lnSpc>
                  <a:buNone/>
                </a:pPr>
                <a:endParaRPr lang="ar-IQ" sz="14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33101" y="466843"/>
                <a:ext cx="10515600" cy="5891227"/>
              </a:xfrm>
              <a:blipFill rotWithShape="0">
                <a:blip r:embed="rId2"/>
                <a:stretch>
                  <a:fillRect l="-174" t="-311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6097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78380" y="962500"/>
                <a:ext cx="10515600" cy="4694816"/>
              </a:xfrm>
            </p:spPr>
            <p:txBody>
              <a:bodyPr>
                <a:normAutofit fontScale="70000" lnSpcReduction="20000"/>
              </a:bodyPr>
              <a:lstStyle/>
              <a:p>
                <a:pPr marL="0" indent="0" algn="l" rtl="0">
                  <a:buNone/>
                </a:pPr>
                <a:r>
                  <a:rPr lang="en-US" dirty="0"/>
                  <a:t>Now let us bring in Fourier's law of heat conduction.</a:t>
                </a:r>
              </a:p>
              <a:p>
                <a:pPr marL="0" indent="0" algn="l" rtl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/>
                          </m:ctrlPr>
                        </m:sSubPr>
                        <m:e>
                          <m:r>
                            <a:rPr lang="en-US" i="1"/>
                            <m:t>𝑄</m:t>
                          </m:r>
                        </m:e>
                        <m:sub>
                          <m:r>
                            <a:rPr lang="en-US" i="1"/>
                            <m:t>𝑥</m:t>
                          </m:r>
                        </m:sub>
                      </m:sSub>
                      <m:r>
                        <a:rPr lang="en-US" i="1"/>
                        <m:t>=−</m:t>
                      </m:r>
                      <m:r>
                        <a:rPr lang="en-US" i="1"/>
                        <m:t>𝑘</m:t>
                      </m:r>
                      <m:sSub>
                        <m:sSubPr>
                          <m:ctrlPr>
                            <a:rPr lang="en-US" i="1"/>
                          </m:ctrlPr>
                        </m:sSubPr>
                        <m:e>
                          <m:r>
                            <a:rPr lang="en-US" i="1"/>
                            <m:t>𝐴</m:t>
                          </m:r>
                        </m:e>
                        <m:sub>
                          <m:r>
                            <a:rPr lang="en-US" i="1"/>
                            <m:t>𝑥</m:t>
                          </m:r>
                        </m:sub>
                      </m:sSub>
                      <m:f>
                        <m:fPr>
                          <m:ctrlPr>
                            <a:rPr lang="en-US" i="1"/>
                          </m:ctrlPr>
                        </m:fPr>
                        <m:num>
                          <m:r>
                            <a:rPr lang="en-US" i="1"/>
                            <m:t>𝜕</m:t>
                          </m:r>
                          <m:r>
                            <a:rPr lang="en-US" i="1"/>
                            <m:t>𝑇</m:t>
                          </m:r>
                        </m:num>
                        <m:den>
                          <m:r>
                            <a:rPr lang="en-US" i="1"/>
                            <m:t>𝜕</m:t>
                          </m:r>
                          <m:r>
                            <a:rPr lang="en-US" i="1"/>
                            <m:t>𝑥</m:t>
                          </m:r>
                        </m:den>
                      </m:f>
                      <m:r>
                        <a:rPr lang="en-US" i="1"/>
                        <m:t>=−</m:t>
                      </m:r>
                      <m:r>
                        <a:rPr lang="en-US" i="1"/>
                        <m:t>𝑘𝑑𝑦𝑑𝑧</m:t>
                      </m:r>
                      <m:f>
                        <m:fPr>
                          <m:ctrlPr>
                            <a:rPr lang="en-US" i="1"/>
                          </m:ctrlPr>
                        </m:fPr>
                        <m:num>
                          <m:r>
                            <a:rPr lang="en-US" i="1"/>
                            <m:t>𝜕</m:t>
                          </m:r>
                          <m:r>
                            <a:rPr lang="en-US" i="1"/>
                            <m:t>𝑇</m:t>
                          </m:r>
                        </m:num>
                        <m:den>
                          <m:r>
                            <a:rPr lang="en-US" i="1"/>
                            <m:t>𝜕</m:t>
                          </m:r>
                          <m:r>
                            <a:rPr lang="en-US" i="1"/>
                            <m:t>𝑥</m:t>
                          </m:r>
                        </m:den>
                      </m:f>
                      <m:r>
                        <a:rPr lang="en-US" i="1"/>
                        <m:t>………</m:t>
                      </m:r>
                      <m:r>
                        <a:rPr lang="en-US" i="1"/>
                        <m:t>8</m:t>
                      </m:r>
                      <m:r>
                        <a:rPr lang="en-US" i="1"/>
                        <m:t>.</m:t>
                      </m:r>
                      <m:r>
                        <a:rPr lang="en-US" i="1"/>
                        <m:t>1</m:t>
                      </m:r>
                    </m:oMath>
                  </m:oMathPara>
                </a14:m>
                <a:endParaRPr lang="en-US" dirty="0"/>
              </a:p>
              <a:p>
                <a:pPr marL="0" indent="0" algn="l" rtl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/>
                          </m:ctrlPr>
                        </m:sSubPr>
                        <m:e>
                          <m:r>
                            <a:rPr lang="en-US" i="1"/>
                            <m:t>𝑄</m:t>
                          </m:r>
                        </m:e>
                        <m:sub>
                          <m:r>
                            <a:rPr lang="en-US" i="1"/>
                            <m:t>𝑦</m:t>
                          </m:r>
                        </m:sub>
                      </m:sSub>
                      <m:r>
                        <a:rPr lang="en-US" i="1"/>
                        <m:t>=−</m:t>
                      </m:r>
                      <m:r>
                        <a:rPr lang="en-US" i="1"/>
                        <m:t>𝑘</m:t>
                      </m:r>
                      <m:sSub>
                        <m:sSubPr>
                          <m:ctrlPr>
                            <a:rPr lang="en-US" i="1"/>
                          </m:ctrlPr>
                        </m:sSubPr>
                        <m:e>
                          <m:r>
                            <a:rPr lang="en-US" i="1"/>
                            <m:t>𝐴</m:t>
                          </m:r>
                        </m:e>
                        <m:sub>
                          <m:r>
                            <a:rPr lang="en-US" i="1"/>
                            <m:t>𝑦</m:t>
                          </m:r>
                        </m:sub>
                      </m:sSub>
                      <m:f>
                        <m:fPr>
                          <m:ctrlPr>
                            <a:rPr lang="en-US" i="1"/>
                          </m:ctrlPr>
                        </m:fPr>
                        <m:num>
                          <m:r>
                            <a:rPr lang="en-US" i="1"/>
                            <m:t>𝜕</m:t>
                          </m:r>
                          <m:r>
                            <a:rPr lang="en-US" i="1"/>
                            <m:t>𝑇</m:t>
                          </m:r>
                        </m:num>
                        <m:den>
                          <m:r>
                            <a:rPr lang="en-US" i="1"/>
                            <m:t>𝜕</m:t>
                          </m:r>
                          <m:r>
                            <a:rPr lang="en-US" i="1"/>
                            <m:t>𝑦</m:t>
                          </m:r>
                        </m:den>
                      </m:f>
                      <m:r>
                        <a:rPr lang="en-US" i="1"/>
                        <m:t>=−</m:t>
                      </m:r>
                      <m:r>
                        <a:rPr lang="en-US" i="1"/>
                        <m:t>𝑘𝑑𝑥𝑑𝑧</m:t>
                      </m:r>
                      <m:f>
                        <m:fPr>
                          <m:ctrlPr>
                            <a:rPr lang="en-US" i="1"/>
                          </m:ctrlPr>
                        </m:fPr>
                        <m:num>
                          <m:r>
                            <a:rPr lang="en-US" i="1"/>
                            <m:t>𝜕</m:t>
                          </m:r>
                          <m:r>
                            <a:rPr lang="en-US" i="1"/>
                            <m:t>𝑇</m:t>
                          </m:r>
                        </m:num>
                        <m:den>
                          <m:r>
                            <a:rPr lang="en-US" i="1"/>
                            <m:t>𝜕</m:t>
                          </m:r>
                          <m:r>
                            <a:rPr lang="en-US" i="1"/>
                            <m:t>𝑦</m:t>
                          </m:r>
                        </m:den>
                      </m:f>
                      <m:r>
                        <a:rPr lang="en-US" i="1"/>
                        <m:t>………</m:t>
                      </m:r>
                      <m:r>
                        <a:rPr lang="en-US" i="1"/>
                        <m:t>8</m:t>
                      </m:r>
                      <m:r>
                        <a:rPr lang="en-US" i="1"/>
                        <m:t>.</m:t>
                      </m:r>
                      <m:r>
                        <a:rPr lang="en-US" i="1"/>
                        <m:t>2</m:t>
                      </m:r>
                    </m:oMath>
                  </m:oMathPara>
                </a14:m>
                <a:endParaRPr lang="en-US" dirty="0"/>
              </a:p>
              <a:p>
                <a:pPr marL="0" indent="0" algn="l" rtl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/>
                          </m:ctrlPr>
                        </m:sSubPr>
                        <m:e>
                          <m:r>
                            <a:rPr lang="en-US" i="1"/>
                            <m:t>𝑄</m:t>
                          </m:r>
                        </m:e>
                        <m:sub>
                          <m:r>
                            <a:rPr lang="en-US" i="1"/>
                            <m:t>𝑧</m:t>
                          </m:r>
                        </m:sub>
                      </m:sSub>
                      <m:r>
                        <a:rPr lang="en-US" i="1"/>
                        <m:t>=−</m:t>
                      </m:r>
                      <m:r>
                        <a:rPr lang="en-US" i="1"/>
                        <m:t>𝑘</m:t>
                      </m:r>
                      <m:sSub>
                        <m:sSubPr>
                          <m:ctrlPr>
                            <a:rPr lang="en-US" i="1"/>
                          </m:ctrlPr>
                        </m:sSubPr>
                        <m:e>
                          <m:r>
                            <a:rPr lang="en-US" i="1"/>
                            <m:t>𝐴</m:t>
                          </m:r>
                        </m:e>
                        <m:sub>
                          <m:r>
                            <a:rPr lang="en-US" i="1"/>
                            <m:t>𝑧</m:t>
                          </m:r>
                        </m:sub>
                      </m:sSub>
                      <m:f>
                        <m:fPr>
                          <m:ctrlPr>
                            <a:rPr lang="en-US" i="1"/>
                          </m:ctrlPr>
                        </m:fPr>
                        <m:num>
                          <m:r>
                            <a:rPr lang="en-US" i="1"/>
                            <m:t>𝜕</m:t>
                          </m:r>
                          <m:r>
                            <a:rPr lang="en-US" i="1"/>
                            <m:t>𝑇</m:t>
                          </m:r>
                        </m:num>
                        <m:den>
                          <m:r>
                            <a:rPr lang="en-US" i="1"/>
                            <m:t>𝜕</m:t>
                          </m:r>
                          <m:r>
                            <a:rPr lang="en-US" i="1"/>
                            <m:t>𝑧</m:t>
                          </m:r>
                        </m:den>
                      </m:f>
                      <m:r>
                        <a:rPr lang="en-US" i="1"/>
                        <m:t>=−</m:t>
                      </m:r>
                      <m:r>
                        <a:rPr lang="en-US" i="1"/>
                        <m:t>𝑘𝑑𝑥𝑑𝑦</m:t>
                      </m:r>
                      <m:f>
                        <m:fPr>
                          <m:ctrlPr>
                            <a:rPr lang="en-US" i="1"/>
                          </m:ctrlPr>
                        </m:fPr>
                        <m:num>
                          <m:r>
                            <a:rPr lang="en-US" i="1"/>
                            <m:t>𝜕</m:t>
                          </m:r>
                          <m:r>
                            <a:rPr lang="en-US" i="1"/>
                            <m:t>𝑇</m:t>
                          </m:r>
                        </m:num>
                        <m:den>
                          <m:r>
                            <a:rPr lang="en-US" i="1"/>
                            <m:t>𝜕</m:t>
                          </m:r>
                          <m:r>
                            <a:rPr lang="en-US" i="1"/>
                            <m:t>𝑧</m:t>
                          </m:r>
                        </m:den>
                      </m:f>
                      <m:r>
                        <a:rPr lang="en-US" i="1"/>
                        <m:t>………</m:t>
                      </m:r>
                      <m:r>
                        <a:rPr lang="en-US" i="1"/>
                        <m:t>8</m:t>
                      </m:r>
                      <m:r>
                        <a:rPr lang="en-US" i="1"/>
                        <m:t>.</m:t>
                      </m:r>
                      <m:r>
                        <a:rPr lang="en-US" i="1"/>
                        <m:t>3</m:t>
                      </m:r>
                    </m:oMath>
                  </m:oMathPara>
                </a14:m>
                <a:endParaRPr lang="en-US" dirty="0"/>
              </a:p>
              <a:p>
                <a:pPr marL="0" indent="0" algn="l" rtl="0">
                  <a:buNone/>
                </a:pPr>
                <a:r>
                  <a:rPr lang="en-US" dirty="0"/>
                  <a:t>Substituting Eq.(8), in Eq.(7), and dividing by</a:t>
                </a:r>
                <a14:m>
                  <m:oMath xmlns:m="http://schemas.openxmlformats.org/officeDocument/2006/math">
                    <m:r>
                      <a:rPr lang="en-US" i="1"/>
                      <m:t> </m:t>
                    </m:r>
                    <m:r>
                      <a:rPr lang="en-US" i="1"/>
                      <m:t>𝑑𝑥</m:t>
                    </m:r>
                    <m:r>
                      <a:rPr lang="en-US" i="1"/>
                      <m:t>.</m:t>
                    </m:r>
                    <m:r>
                      <a:rPr lang="en-US" i="1"/>
                      <m:t>𝑑𝑦</m:t>
                    </m:r>
                    <m:r>
                      <a:rPr lang="en-US" i="1"/>
                      <m:t>.</m:t>
                    </m:r>
                    <m:r>
                      <a:rPr lang="en-US" i="1"/>
                      <m:t>𝑑𝑧</m:t>
                    </m:r>
                  </m:oMath>
                </a14:m>
                <a:r>
                  <a:rPr lang="en-US" dirty="0"/>
                  <a:t>, we obtain,</a:t>
                </a:r>
              </a:p>
              <a:p>
                <a:pPr marL="0" indent="0" algn="l" rtl="0">
                  <a:buNone/>
                </a:pPr>
                <a:r>
                  <a:rPr lang="en-US" dirty="0"/>
                  <a:t> </a:t>
                </a:r>
              </a:p>
              <a:p>
                <a:pPr marL="0" indent="0" algn="l" rtl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/>
                          </m:ctrlPr>
                        </m:fPr>
                        <m:num>
                          <m:r>
                            <a:rPr lang="en-US" i="1"/>
                            <m:t>𝜕</m:t>
                          </m:r>
                        </m:num>
                        <m:den>
                          <m:r>
                            <a:rPr lang="en-US" i="1"/>
                            <m:t>𝜕</m:t>
                          </m:r>
                          <m:r>
                            <a:rPr lang="en-US" i="1"/>
                            <m:t>𝑥</m:t>
                          </m:r>
                        </m:den>
                      </m:f>
                      <m:d>
                        <m:dPr>
                          <m:ctrlPr>
                            <a:rPr lang="en-US" i="1"/>
                          </m:ctrlPr>
                        </m:dPr>
                        <m:e>
                          <m:r>
                            <a:rPr lang="en-US" i="1"/>
                            <m:t>𝑘</m:t>
                          </m:r>
                          <m:f>
                            <m:fPr>
                              <m:ctrlPr>
                                <a:rPr lang="en-US" i="1"/>
                              </m:ctrlPr>
                            </m:fPr>
                            <m:num>
                              <m:r>
                                <a:rPr lang="en-US" i="1"/>
                                <m:t>𝜕</m:t>
                              </m:r>
                              <m:r>
                                <a:rPr lang="en-US" i="1"/>
                                <m:t>𝑇</m:t>
                              </m:r>
                            </m:num>
                            <m:den>
                              <m:r>
                                <a:rPr lang="en-US" i="1"/>
                                <m:t>𝜕</m:t>
                              </m:r>
                              <m:r>
                                <a:rPr lang="en-US" i="1"/>
                                <m:t>𝑥</m:t>
                              </m:r>
                            </m:den>
                          </m:f>
                        </m:e>
                      </m:d>
                      <m:r>
                        <a:rPr lang="en-US" i="1"/>
                        <m:t>+</m:t>
                      </m:r>
                      <m:f>
                        <m:fPr>
                          <m:ctrlPr>
                            <a:rPr lang="en-US" i="1"/>
                          </m:ctrlPr>
                        </m:fPr>
                        <m:num>
                          <m:r>
                            <a:rPr lang="en-US" i="1"/>
                            <m:t>𝜕</m:t>
                          </m:r>
                        </m:num>
                        <m:den>
                          <m:r>
                            <a:rPr lang="en-US" i="1"/>
                            <m:t>𝜕</m:t>
                          </m:r>
                          <m:r>
                            <a:rPr lang="en-US" i="1"/>
                            <m:t>𝑦</m:t>
                          </m:r>
                        </m:den>
                      </m:f>
                      <m:d>
                        <m:dPr>
                          <m:ctrlPr>
                            <a:rPr lang="en-US" i="1"/>
                          </m:ctrlPr>
                        </m:dPr>
                        <m:e>
                          <m:r>
                            <a:rPr lang="en-US" i="1"/>
                            <m:t>𝑘</m:t>
                          </m:r>
                          <m:f>
                            <m:fPr>
                              <m:ctrlPr>
                                <a:rPr lang="en-US" i="1"/>
                              </m:ctrlPr>
                            </m:fPr>
                            <m:num>
                              <m:r>
                                <a:rPr lang="en-US" i="1"/>
                                <m:t>𝜕</m:t>
                              </m:r>
                              <m:r>
                                <a:rPr lang="en-US" i="1"/>
                                <m:t>𝑇</m:t>
                              </m:r>
                            </m:num>
                            <m:den>
                              <m:r>
                                <a:rPr lang="en-US" i="1"/>
                                <m:t>𝜕</m:t>
                              </m:r>
                              <m:r>
                                <a:rPr lang="en-US" i="1"/>
                                <m:t>𝑦</m:t>
                              </m:r>
                            </m:den>
                          </m:f>
                        </m:e>
                      </m:d>
                      <m:r>
                        <a:rPr lang="en-US" i="1"/>
                        <m:t>+</m:t>
                      </m:r>
                      <m:f>
                        <m:fPr>
                          <m:ctrlPr>
                            <a:rPr lang="en-US" i="1"/>
                          </m:ctrlPr>
                        </m:fPr>
                        <m:num>
                          <m:r>
                            <a:rPr lang="en-US" i="1"/>
                            <m:t>𝜕</m:t>
                          </m:r>
                        </m:num>
                        <m:den>
                          <m:r>
                            <a:rPr lang="en-US" i="1"/>
                            <m:t>𝜕</m:t>
                          </m:r>
                          <m:r>
                            <a:rPr lang="en-US" i="1"/>
                            <m:t>𝑧</m:t>
                          </m:r>
                        </m:den>
                      </m:f>
                      <m:d>
                        <m:dPr>
                          <m:ctrlPr>
                            <a:rPr lang="en-US" i="1"/>
                          </m:ctrlPr>
                        </m:dPr>
                        <m:e>
                          <m:r>
                            <a:rPr lang="en-US" i="1"/>
                            <m:t>𝑘</m:t>
                          </m:r>
                          <m:f>
                            <m:fPr>
                              <m:ctrlPr>
                                <a:rPr lang="en-US" i="1"/>
                              </m:ctrlPr>
                            </m:fPr>
                            <m:num>
                              <m:r>
                                <a:rPr lang="en-US" i="1"/>
                                <m:t>𝜕</m:t>
                              </m:r>
                              <m:r>
                                <a:rPr lang="en-US" i="1"/>
                                <m:t>𝑇</m:t>
                              </m:r>
                            </m:num>
                            <m:den>
                              <m:r>
                                <a:rPr lang="en-US" i="1"/>
                                <m:t>𝜕</m:t>
                              </m:r>
                              <m:r>
                                <a:rPr lang="en-US" i="1"/>
                                <m:t>𝑧</m:t>
                              </m:r>
                            </m:den>
                          </m:f>
                        </m:e>
                      </m:d>
                      <m:r>
                        <a:rPr lang="en-US" i="1"/>
                        <m:t>+</m:t>
                      </m:r>
                      <m:sSub>
                        <m:sSubPr>
                          <m:ctrlPr>
                            <a:rPr lang="en-US" i="1"/>
                          </m:ctrlPr>
                        </m:sSubPr>
                        <m:e>
                          <m:r>
                            <a:rPr lang="en-US" i="1"/>
                            <m:t>𝑞</m:t>
                          </m:r>
                        </m:e>
                        <m:sub>
                          <m:r>
                            <a:rPr lang="en-US" i="1"/>
                            <m:t>𝑔</m:t>
                          </m:r>
                        </m:sub>
                      </m:sSub>
                      <m:r>
                        <a:rPr lang="en-US" i="1"/>
                        <m:t>=</m:t>
                      </m:r>
                      <m:r>
                        <a:rPr lang="en-US" i="1"/>
                        <m:t>𝜌</m:t>
                      </m:r>
                      <m:r>
                        <a:rPr lang="en-US" i="1"/>
                        <m:t> </m:t>
                      </m:r>
                      <m:sSub>
                        <m:sSubPr>
                          <m:ctrlPr>
                            <a:rPr lang="en-US" i="1"/>
                          </m:ctrlPr>
                        </m:sSubPr>
                        <m:e>
                          <m:r>
                            <a:rPr lang="en-US" i="1"/>
                            <m:t>𝑐</m:t>
                          </m:r>
                        </m:e>
                        <m:sub>
                          <m:r>
                            <a:rPr lang="en-US" i="1"/>
                            <m:t>𝑝</m:t>
                          </m:r>
                        </m:sub>
                      </m:sSub>
                      <m:f>
                        <m:fPr>
                          <m:ctrlPr>
                            <a:rPr lang="en-US" i="1"/>
                          </m:ctrlPr>
                        </m:fPr>
                        <m:num>
                          <m:r>
                            <a:rPr lang="en-US" i="1"/>
                            <m:t>𝜕</m:t>
                          </m:r>
                          <m:r>
                            <a:rPr lang="en-US" i="1"/>
                            <m:t>𝑇</m:t>
                          </m:r>
                        </m:num>
                        <m:den>
                          <m:r>
                            <a:rPr lang="en-US" i="1"/>
                            <m:t>𝜕𝜏</m:t>
                          </m:r>
                        </m:den>
                      </m:f>
                    </m:oMath>
                  </m:oMathPara>
                </a14:m>
                <a:endParaRPr lang="en-US" dirty="0"/>
              </a:p>
              <a:p>
                <a:pPr marL="0" indent="0" algn="l" rtl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/>
                        <m:t>𝑘</m:t>
                      </m:r>
                      <m:d>
                        <m:dPr>
                          <m:ctrlPr>
                            <a:rPr lang="en-US" i="1"/>
                          </m:ctrlPr>
                        </m:dPr>
                        <m:e>
                          <m:f>
                            <m:fPr>
                              <m:ctrlPr>
                                <a:rPr lang="en-US" i="1"/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i="1"/>
                                  </m:ctrlPr>
                                </m:sSupPr>
                                <m:e>
                                  <m:r>
                                    <a:rPr lang="en-US" i="1"/>
                                    <m:t>𝜕</m:t>
                                  </m:r>
                                </m:e>
                                <m:sup>
                                  <m:r>
                                    <a:rPr lang="en-US" i="1"/>
                                    <m:t>2</m:t>
                                  </m:r>
                                </m:sup>
                              </m:sSup>
                              <m:r>
                                <a:rPr lang="en-US" i="1"/>
                                <m:t>𝑇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i="1"/>
                                  </m:ctrlPr>
                                </m:sSupPr>
                                <m:e>
                                  <m:r>
                                    <a:rPr lang="en-US" i="1"/>
                                    <m:t>𝜕</m:t>
                                  </m:r>
                                  <m:r>
                                    <a:rPr lang="en-US" i="1"/>
                                    <m:t>𝑥</m:t>
                                  </m:r>
                                </m:e>
                                <m:sup>
                                  <m:r>
                                    <a:rPr lang="en-US" i="1"/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US" i="1"/>
                            <m:t>+</m:t>
                          </m:r>
                          <m:f>
                            <m:fPr>
                              <m:ctrlPr>
                                <a:rPr lang="en-US" i="1"/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i="1"/>
                                  </m:ctrlPr>
                                </m:sSupPr>
                                <m:e>
                                  <m:r>
                                    <a:rPr lang="en-US" i="1"/>
                                    <m:t>𝜕</m:t>
                                  </m:r>
                                </m:e>
                                <m:sup>
                                  <m:r>
                                    <a:rPr lang="en-US" i="1"/>
                                    <m:t>2</m:t>
                                  </m:r>
                                </m:sup>
                              </m:sSup>
                              <m:r>
                                <a:rPr lang="en-US" i="1"/>
                                <m:t>𝑇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i="1"/>
                                  </m:ctrlPr>
                                </m:sSupPr>
                                <m:e>
                                  <m:r>
                                    <a:rPr lang="en-US" i="1"/>
                                    <m:t>𝜕</m:t>
                                  </m:r>
                                  <m:r>
                                    <a:rPr lang="en-US" i="1"/>
                                    <m:t>𝑦</m:t>
                                  </m:r>
                                </m:e>
                                <m:sup>
                                  <m:r>
                                    <a:rPr lang="en-US" i="1"/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US" i="1"/>
                            <m:t>+</m:t>
                          </m:r>
                          <m:f>
                            <m:fPr>
                              <m:ctrlPr>
                                <a:rPr lang="en-US" i="1"/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i="1"/>
                                  </m:ctrlPr>
                                </m:sSupPr>
                                <m:e>
                                  <m:r>
                                    <a:rPr lang="en-US" i="1"/>
                                    <m:t>𝜕</m:t>
                                  </m:r>
                                </m:e>
                                <m:sup>
                                  <m:r>
                                    <a:rPr lang="en-US" i="1"/>
                                    <m:t>2</m:t>
                                  </m:r>
                                </m:sup>
                              </m:sSup>
                              <m:r>
                                <a:rPr lang="en-US" i="1"/>
                                <m:t>𝑇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i="1"/>
                                  </m:ctrlPr>
                                </m:sSupPr>
                                <m:e>
                                  <m:r>
                                    <a:rPr lang="en-US" i="1"/>
                                    <m:t>𝜕</m:t>
                                  </m:r>
                                  <m:r>
                                    <a:rPr lang="en-US" i="1"/>
                                    <m:t>𝑧</m:t>
                                  </m:r>
                                </m:e>
                                <m:sup>
                                  <m:r>
                                    <a:rPr lang="en-US" i="1"/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r>
                        <a:rPr lang="en-US" i="1"/>
                        <m:t>+</m:t>
                      </m:r>
                      <m:sSub>
                        <m:sSubPr>
                          <m:ctrlPr>
                            <a:rPr lang="en-US" i="1"/>
                          </m:ctrlPr>
                        </m:sSubPr>
                        <m:e>
                          <m:r>
                            <a:rPr lang="en-US" i="1"/>
                            <m:t>𝑞</m:t>
                          </m:r>
                        </m:e>
                        <m:sub>
                          <m:r>
                            <a:rPr lang="en-US" i="1"/>
                            <m:t>𝑔</m:t>
                          </m:r>
                        </m:sub>
                      </m:sSub>
                      <m:r>
                        <a:rPr lang="en-US" i="1"/>
                        <m:t>=</m:t>
                      </m:r>
                      <m:r>
                        <a:rPr lang="en-US" i="1"/>
                        <m:t>𝜌</m:t>
                      </m:r>
                      <m:r>
                        <a:rPr lang="en-US" i="1"/>
                        <m:t> </m:t>
                      </m:r>
                      <m:sSub>
                        <m:sSubPr>
                          <m:ctrlPr>
                            <a:rPr lang="en-US" i="1"/>
                          </m:ctrlPr>
                        </m:sSubPr>
                        <m:e>
                          <m:r>
                            <a:rPr lang="en-US" i="1"/>
                            <m:t>𝑐</m:t>
                          </m:r>
                        </m:e>
                        <m:sub>
                          <m:r>
                            <a:rPr lang="en-US" i="1"/>
                            <m:t>𝑝</m:t>
                          </m:r>
                        </m:sub>
                      </m:sSub>
                      <m:f>
                        <m:fPr>
                          <m:ctrlPr>
                            <a:rPr lang="en-US" i="1"/>
                          </m:ctrlPr>
                        </m:fPr>
                        <m:num>
                          <m:r>
                            <a:rPr lang="en-US" i="1"/>
                            <m:t>𝜕</m:t>
                          </m:r>
                          <m:r>
                            <a:rPr lang="en-US" i="1"/>
                            <m:t>𝑇</m:t>
                          </m:r>
                        </m:num>
                        <m:den>
                          <m:r>
                            <a:rPr lang="en-US" i="1"/>
                            <m:t>𝜕𝜏</m:t>
                          </m:r>
                        </m:den>
                      </m:f>
                    </m:oMath>
                  </m:oMathPara>
                </a14:m>
                <a:endParaRPr lang="en-US" dirty="0"/>
              </a:p>
              <a:p>
                <a:pPr marL="0" indent="0" algn="l" rtl="0">
                  <a:buNone/>
                </a:pPr>
                <a:r>
                  <a:rPr lang="en-US" dirty="0"/>
                  <a:t> </a:t>
                </a:r>
              </a:p>
              <a:p>
                <a:pPr marL="0" indent="0" algn="l" rtl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/>
                          </m:ctrlPr>
                        </m:dPr>
                        <m:e>
                          <m:f>
                            <m:fPr>
                              <m:ctrlPr>
                                <a:rPr lang="en-US" i="1"/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i="1"/>
                                  </m:ctrlPr>
                                </m:sSupPr>
                                <m:e>
                                  <m:r>
                                    <a:rPr lang="en-US" i="1"/>
                                    <m:t>𝜕</m:t>
                                  </m:r>
                                </m:e>
                                <m:sup>
                                  <m:r>
                                    <a:rPr lang="en-US" i="1"/>
                                    <m:t>2</m:t>
                                  </m:r>
                                </m:sup>
                              </m:sSup>
                              <m:r>
                                <a:rPr lang="en-US" i="1"/>
                                <m:t>𝑇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i="1"/>
                                  </m:ctrlPr>
                                </m:sSupPr>
                                <m:e>
                                  <m:r>
                                    <a:rPr lang="en-US" i="1"/>
                                    <m:t>𝜕</m:t>
                                  </m:r>
                                  <m:r>
                                    <a:rPr lang="en-US" i="1"/>
                                    <m:t>𝑥</m:t>
                                  </m:r>
                                </m:e>
                                <m:sup>
                                  <m:r>
                                    <a:rPr lang="en-US" i="1"/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US" i="1"/>
                            <m:t>+</m:t>
                          </m:r>
                          <m:f>
                            <m:fPr>
                              <m:ctrlPr>
                                <a:rPr lang="en-US" i="1"/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i="1"/>
                                  </m:ctrlPr>
                                </m:sSupPr>
                                <m:e>
                                  <m:r>
                                    <a:rPr lang="en-US" i="1"/>
                                    <m:t>𝜕</m:t>
                                  </m:r>
                                </m:e>
                                <m:sup>
                                  <m:r>
                                    <a:rPr lang="en-US" i="1"/>
                                    <m:t>2</m:t>
                                  </m:r>
                                </m:sup>
                              </m:sSup>
                              <m:r>
                                <a:rPr lang="en-US" i="1"/>
                                <m:t>𝑇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i="1"/>
                                  </m:ctrlPr>
                                </m:sSupPr>
                                <m:e>
                                  <m:r>
                                    <a:rPr lang="en-US" i="1"/>
                                    <m:t>𝜕</m:t>
                                  </m:r>
                                  <m:r>
                                    <a:rPr lang="en-US" i="1"/>
                                    <m:t>𝑦</m:t>
                                  </m:r>
                                </m:e>
                                <m:sup>
                                  <m:r>
                                    <a:rPr lang="en-US" i="1"/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US" i="1"/>
                            <m:t>+</m:t>
                          </m:r>
                          <m:f>
                            <m:fPr>
                              <m:ctrlPr>
                                <a:rPr lang="en-US" i="1"/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i="1"/>
                                  </m:ctrlPr>
                                </m:sSupPr>
                                <m:e>
                                  <m:r>
                                    <a:rPr lang="en-US" i="1"/>
                                    <m:t>𝜕</m:t>
                                  </m:r>
                                </m:e>
                                <m:sup>
                                  <m:r>
                                    <a:rPr lang="en-US" i="1"/>
                                    <m:t>2</m:t>
                                  </m:r>
                                </m:sup>
                              </m:sSup>
                              <m:r>
                                <a:rPr lang="en-US" i="1"/>
                                <m:t>𝑇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i="1"/>
                                  </m:ctrlPr>
                                </m:sSupPr>
                                <m:e>
                                  <m:r>
                                    <a:rPr lang="en-US" i="1"/>
                                    <m:t>𝜕</m:t>
                                  </m:r>
                                  <m:r>
                                    <a:rPr lang="en-US" i="1"/>
                                    <m:t>𝑧</m:t>
                                  </m:r>
                                </m:e>
                                <m:sup>
                                  <m:r>
                                    <a:rPr lang="en-US" i="1"/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r>
                        <a:rPr lang="en-US" i="1"/>
                        <m:t>+</m:t>
                      </m:r>
                      <m:f>
                        <m:fPr>
                          <m:ctrlPr>
                            <a:rPr lang="en-US" i="1"/>
                          </m:ctrlPr>
                        </m:fPr>
                        <m:num>
                          <m:sSub>
                            <m:sSubPr>
                              <m:ctrlPr>
                                <a:rPr lang="en-US" i="1"/>
                              </m:ctrlPr>
                            </m:sSubPr>
                            <m:e>
                              <m:r>
                                <a:rPr lang="en-US" i="1"/>
                                <m:t>𝑞</m:t>
                              </m:r>
                            </m:e>
                            <m:sub>
                              <m:r>
                                <a:rPr lang="en-US" i="1"/>
                                <m:t>𝑔</m:t>
                              </m:r>
                            </m:sub>
                          </m:sSub>
                        </m:num>
                        <m:den>
                          <m:r>
                            <a:rPr lang="en-US" i="1"/>
                            <m:t>𝑘</m:t>
                          </m:r>
                        </m:den>
                      </m:f>
                      <m:r>
                        <a:rPr lang="en-US" i="1"/>
                        <m:t>=</m:t>
                      </m:r>
                      <m:f>
                        <m:fPr>
                          <m:ctrlPr>
                            <a:rPr lang="en-US" i="1"/>
                          </m:ctrlPr>
                        </m:fPr>
                        <m:num>
                          <m:r>
                            <a:rPr lang="en-US" i="1"/>
                            <m:t>𝜌</m:t>
                          </m:r>
                          <m:r>
                            <a:rPr lang="en-US" i="1"/>
                            <m:t> </m:t>
                          </m:r>
                          <m:sSub>
                            <m:sSubPr>
                              <m:ctrlPr>
                                <a:rPr lang="en-US" i="1"/>
                              </m:ctrlPr>
                            </m:sSubPr>
                            <m:e>
                              <m:r>
                                <a:rPr lang="en-US" i="1"/>
                                <m:t>𝑐</m:t>
                              </m:r>
                            </m:e>
                            <m:sub>
                              <m:r>
                                <a:rPr lang="en-US" i="1"/>
                                <m:t>𝑝</m:t>
                              </m:r>
                            </m:sub>
                          </m:sSub>
                        </m:num>
                        <m:den>
                          <m:r>
                            <a:rPr lang="en-US" i="1"/>
                            <m:t>𝑘</m:t>
                          </m:r>
                        </m:den>
                      </m:f>
                      <m:f>
                        <m:fPr>
                          <m:ctrlPr>
                            <a:rPr lang="en-US" i="1"/>
                          </m:ctrlPr>
                        </m:fPr>
                        <m:num>
                          <m:r>
                            <a:rPr lang="en-US" i="1"/>
                            <m:t>𝜕</m:t>
                          </m:r>
                          <m:r>
                            <a:rPr lang="en-US" i="1"/>
                            <m:t>𝑇</m:t>
                          </m:r>
                        </m:num>
                        <m:den>
                          <m:r>
                            <a:rPr lang="en-US" i="1"/>
                            <m:t>𝜕𝜏</m:t>
                          </m:r>
                        </m:den>
                      </m:f>
                      <m:r>
                        <a:rPr lang="en-US" i="1"/>
                        <m:t>=</m:t>
                      </m:r>
                      <m:f>
                        <m:fPr>
                          <m:ctrlPr>
                            <a:rPr lang="en-US" i="1"/>
                          </m:ctrlPr>
                        </m:fPr>
                        <m:num>
                          <m:r>
                            <a:rPr lang="en-US" i="1"/>
                            <m:t>1</m:t>
                          </m:r>
                        </m:num>
                        <m:den>
                          <m:r>
                            <a:rPr lang="en-US" i="1"/>
                            <m:t>𝛼</m:t>
                          </m:r>
                        </m:den>
                      </m:f>
                      <m:f>
                        <m:fPr>
                          <m:ctrlPr>
                            <a:rPr lang="en-US" i="1"/>
                          </m:ctrlPr>
                        </m:fPr>
                        <m:num>
                          <m:r>
                            <a:rPr lang="en-US" i="1"/>
                            <m:t>𝜕</m:t>
                          </m:r>
                          <m:r>
                            <a:rPr lang="en-US" i="1"/>
                            <m:t>𝑇</m:t>
                          </m:r>
                        </m:num>
                        <m:den>
                          <m:r>
                            <a:rPr lang="en-US" i="1"/>
                            <m:t>𝜕𝜏</m:t>
                          </m:r>
                        </m:den>
                      </m:f>
                    </m:oMath>
                  </m:oMathPara>
                </a14:m>
                <a:endParaRPr lang="en-US" dirty="0"/>
              </a:p>
              <a:p>
                <a:pPr marL="0" indent="0" algn="l" rtl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/>
                          </m:ctrlPr>
                        </m:dPr>
                        <m:e>
                          <m:f>
                            <m:fPr>
                              <m:ctrlPr>
                                <a:rPr lang="en-US" i="1"/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i="1"/>
                                  </m:ctrlPr>
                                </m:sSupPr>
                                <m:e>
                                  <m:r>
                                    <a:rPr lang="en-US" i="1"/>
                                    <m:t>𝜕</m:t>
                                  </m:r>
                                </m:e>
                                <m:sup>
                                  <m:r>
                                    <a:rPr lang="en-US" i="1"/>
                                    <m:t>2</m:t>
                                  </m:r>
                                </m:sup>
                              </m:sSup>
                              <m:r>
                                <a:rPr lang="en-US" i="1"/>
                                <m:t>𝑇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i="1"/>
                                  </m:ctrlPr>
                                </m:sSupPr>
                                <m:e>
                                  <m:r>
                                    <a:rPr lang="en-US" i="1"/>
                                    <m:t>𝜕</m:t>
                                  </m:r>
                                  <m:r>
                                    <a:rPr lang="en-US" i="1"/>
                                    <m:t>𝑥</m:t>
                                  </m:r>
                                </m:e>
                                <m:sup>
                                  <m:r>
                                    <a:rPr lang="en-US" i="1"/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US" i="1"/>
                            <m:t>+</m:t>
                          </m:r>
                          <m:f>
                            <m:fPr>
                              <m:ctrlPr>
                                <a:rPr lang="en-US" i="1"/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i="1"/>
                                  </m:ctrlPr>
                                </m:sSupPr>
                                <m:e>
                                  <m:r>
                                    <a:rPr lang="en-US" i="1"/>
                                    <m:t>𝜕</m:t>
                                  </m:r>
                                </m:e>
                                <m:sup>
                                  <m:r>
                                    <a:rPr lang="en-US" i="1"/>
                                    <m:t>2</m:t>
                                  </m:r>
                                </m:sup>
                              </m:sSup>
                              <m:r>
                                <a:rPr lang="en-US" i="1"/>
                                <m:t>𝑇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i="1"/>
                                  </m:ctrlPr>
                                </m:sSupPr>
                                <m:e>
                                  <m:r>
                                    <a:rPr lang="en-US" i="1"/>
                                    <m:t>𝜕</m:t>
                                  </m:r>
                                  <m:r>
                                    <a:rPr lang="en-US" i="1"/>
                                    <m:t>𝑦</m:t>
                                  </m:r>
                                </m:e>
                                <m:sup>
                                  <m:r>
                                    <a:rPr lang="en-US" i="1"/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US" i="1"/>
                            <m:t>+</m:t>
                          </m:r>
                          <m:f>
                            <m:fPr>
                              <m:ctrlPr>
                                <a:rPr lang="en-US" i="1"/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i="1"/>
                                  </m:ctrlPr>
                                </m:sSupPr>
                                <m:e>
                                  <m:r>
                                    <a:rPr lang="en-US" i="1"/>
                                    <m:t>𝜕</m:t>
                                  </m:r>
                                </m:e>
                                <m:sup>
                                  <m:r>
                                    <a:rPr lang="en-US" i="1"/>
                                    <m:t>2</m:t>
                                  </m:r>
                                </m:sup>
                              </m:sSup>
                              <m:r>
                                <a:rPr lang="en-US" i="1"/>
                                <m:t>𝑇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i="1"/>
                                  </m:ctrlPr>
                                </m:sSupPr>
                                <m:e>
                                  <m:r>
                                    <a:rPr lang="en-US" i="1"/>
                                    <m:t>𝜕</m:t>
                                  </m:r>
                                  <m:r>
                                    <a:rPr lang="en-US" i="1"/>
                                    <m:t>𝑧</m:t>
                                  </m:r>
                                </m:e>
                                <m:sup>
                                  <m:r>
                                    <a:rPr lang="en-US" i="1"/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r>
                        <a:rPr lang="en-US" i="1"/>
                        <m:t>+</m:t>
                      </m:r>
                      <m:f>
                        <m:fPr>
                          <m:ctrlPr>
                            <a:rPr lang="en-US" i="1"/>
                          </m:ctrlPr>
                        </m:fPr>
                        <m:num>
                          <m:sSub>
                            <m:sSubPr>
                              <m:ctrlPr>
                                <a:rPr lang="en-US" i="1"/>
                              </m:ctrlPr>
                            </m:sSubPr>
                            <m:e>
                              <m:r>
                                <a:rPr lang="en-US" i="1"/>
                                <m:t>𝑞</m:t>
                              </m:r>
                            </m:e>
                            <m:sub>
                              <m:r>
                                <a:rPr lang="en-US" i="1"/>
                                <m:t>𝑔</m:t>
                              </m:r>
                            </m:sub>
                          </m:sSub>
                        </m:num>
                        <m:den>
                          <m:r>
                            <a:rPr lang="en-US" i="1"/>
                            <m:t>𝑘</m:t>
                          </m:r>
                        </m:den>
                      </m:f>
                      <m:r>
                        <a:rPr lang="en-US" i="1"/>
                        <m:t>=</m:t>
                      </m:r>
                      <m:f>
                        <m:fPr>
                          <m:ctrlPr>
                            <a:rPr lang="en-US" i="1"/>
                          </m:ctrlPr>
                        </m:fPr>
                        <m:num>
                          <m:r>
                            <a:rPr lang="en-US" i="1"/>
                            <m:t>1</m:t>
                          </m:r>
                        </m:num>
                        <m:den>
                          <m:r>
                            <a:rPr lang="en-US" i="1"/>
                            <m:t>𝛼</m:t>
                          </m:r>
                        </m:den>
                      </m:f>
                      <m:f>
                        <m:fPr>
                          <m:ctrlPr>
                            <a:rPr lang="en-US" i="1"/>
                          </m:ctrlPr>
                        </m:fPr>
                        <m:num>
                          <m:r>
                            <a:rPr lang="en-US" i="1"/>
                            <m:t>𝜕</m:t>
                          </m:r>
                          <m:r>
                            <a:rPr lang="en-US" i="1"/>
                            <m:t>𝑇</m:t>
                          </m:r>
                        </m:num>
                        <m:den>
                          <m:r>
                            <a:rPr lang="en-US" i="1"/>
                            <m:t>𝜕𝜏</m:t>
                          </m:r>
                        </m:den>
                      </m:f>
                      <m:r>
                        <a:rPr lang="en-US" i="1"/>
                        <m:t>………</m:t>
                      </m:r>
                      <m:r>
                        <a:rPr lang="en-US" i="1"/>
                        <m:t>9</m:t>
                      </m:r>
                    </m:oMath>
                  </m:oMathPara>
                </a14:m>
                <a:endParaRPr lang="en-US" dirty="0"/>
              </a:p>
              <a:p>
                <a:pPr marL="0" indent="0" algn="l" rtl="0">
                  <a:buNone/>
                </a:pPr>
                <a:r>
                  <a:rPr lang="en-US" dirty="0"/>
                  <a:t> </a:t>
                </a:r>
              </a:p>
              <a:p>
                <a:pPr marL="0" indent="0" algn="l" rtl="0">
                  <a:buNone/>
                </a:pPr>
                <a:r>
                  <a:rPr lang="en-US" dirty="0"/>
                  <a:t>  Where,           </a:t>
                </a:r>
                <a14:m>
                  <m:oMath xmlns:m="http://schemas.openxmlformats.org/officeDocument/2006/math">
                    <m:r>
                      <a:rPr lang="en-US" i="1"/>
                      <m:t>𝛼</m:t>
                    </m:r>
                    <m:r>
                      <a:rPr lang="en-US" i="1"/>
                      <m:t>=</m:t>
                    </m:r>
                    <m:f>
                      <m:fPr>
                        <m:type m:val="lin"/>
                        <m:ctrlPr>
                          <a:rPr lang="en-US" i="1"/>
                        </m:ctrlPr>
                      </m:fPr>
                      <m:num>
                        <m:r>
                          <a:rPr lang="en-US" i="1"/>
                          <m:t>𝑘</m:t>
                        </m:r>
                      </m:num>
                      <m:den>
                        <m:r>
                          <a:rPr lang="en-US" i="1"/>
                          <m:t>𝜌</m:t>
                        </m:r>
                        <m:sSub>
                          <m:sSubPr>
                            <m:ctrlPr>
                              <a:rPr lang="en-US" i="1"/>
                            </m:ctrlPr>
                          </m:sSubPr>
                          <m:e>
                            <m:r>
                              <a:rPr lang="en-US" i="1"/>
                              <m:t>𝑐</m:t>
                            </m:r>
                          </m:e>
                          <m:sub>
                            <m:r>
                              <a:rPr lang="en-US" i="1"/>
                              <m:t>𝑝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dirty="0"/>
                  <a:t> is thermal diffusivity.</a:t>
                </a:r>
              </a:p>
              <a:p>
                <a:pPr marL="0" indent="0" algn="l" rtl="0">
                  <a:buNone/>
                </a:pPr>
                <a:endParaRPr lang="ar-IQ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78380" y="962500"/>
                <a:ext cx="10515600" cy="4694816"/>
              </a:xfrm>
              <a:blipFill rotWithShape="0">
                <a:blip r:embed="rId2"/>
                <a:stretch>
                  <a:fillRect l="-116" t="-909" b="-8571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642676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10013" y="928317"/>
                <a:ext cx="10515600" cy="4351338"/>
              </a:xfrm>
            </p:spPr>
            <p:txBody>
              <a:bodyPr>
                <a:noAutofit/>
              </a:bodyPr>
              <a:lstStyle/>
              <a:p>
                <a:pPr algn="l" rtl="0"/>
                <a:r>
                  <a:rPr lang="en-US" sz="1400" b="1" dirty="0"/>
                  <a:t>Steady state</a:t>
                </a:r>
                <a:r>
                  <a:rPr lang="en-US" sz="1400" dirty="0"/>
                  <a:t>: This means that the temperature at any position does not change with time, i.e.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/>
                        </m:ctrlPr>
                      </m:fPr>
                      <m:num>
                        <m:r>
                          <a:rPr lang="en-US" sz="1400" i="1"/>
                          <m:t>𝜕</m:t>
                        </m:r>
                        <m:r>
                          <a:rPr lang="en-US" sz="1400" i="1"/>
                          <m:t>𝑇</m:t>
                        </m:r>
                      </m:num>
                      <m:den>
                        <m:r>
                          <a:rPr lang="en-US" sz="1400" i="1"/>
                          <m:t>𝜕𝜏</m:t>
                        </m:r>
                      </m:den>
                    </m:f>
                    <m:r>
                      <a:rPr lang="en-US" sz="1400" i="1"/>
                      <m:t>=</m:t>
                    </m:r>
                    <m:r>
                      <a:rPr lang="en-US" sz="1400" i="1"/>
                      <m:t>0</m:t>
                    </m:r>
                  </m:oMath>
                </a14:m>
                <a:r>
                  <a:rPr lang="en-US" sz="1400" dirty="0"/>
                  <a:t> </a:t>
                </a:r>
              </a:p>
              <a:p>
                <a:pPr marL="0" indent="0" algn="l" rtl="0">
                  <a:buNone/>
                </a:pPr>
                <a:r>
                  <a:rPr lang="en-US" sz="1400" dirty="0"/>
                  <a:t>Eq.9, becomes:</a:t>
                </a:r>
              </a:p>
              <a:p>
                <a:pPr marL="0" indent="0" algn="l" rtl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i="1"/>
                          </m:ctrlPr>
                        </m:dPr>
                        <m:e>
                          <m:f>
                            <m:fPr>
                              <m:ctrlPr>
                                <a:rPr lang="en-US" sz="1400" i="1"/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400" i="1"/>
                                  </m:ctrlPr>
                                </m:sSupPr>
                                <m:e>
                                  <m:r>
                                    <a:rPr lang="en-US" sz="1400" i="1"/>
                                    <m:t>𝜕</m:t>
                                  </m:r>
                                </m:e>
                                <m:sup>
                                  <m:r>
                                    <a:rPr lang="en-US" sz="1400" i="1"/>
                                    <m:t>2</m:t>
                                  </m:r>
                                </m:sup>
                              </m:sSup>
                              <m:r>
                                <a:rPr lang="en-US" sz="1400" i="1"/>
                                <m:t>𝑇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1400" i="1"/>
                                  </m:ctrlPr>
                                </m:sSupPr>
                                <m:e>
                                  <m:r>
                                    <a:rPr lang="en-US" sz="1400" i="1"/>
                                    <m:t>𝜕</m:t>
                                  </m:r>
                                  <m:r>
                                    <a:rPr lang="en-US" sz="1400" i="1"/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/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1400" i="1"/>
                            <m:t>+</m:t>
                          </m:r>
                          <m:f>
                            <m:fPr>
                              <m:ctrlPr>
                                <a:rPr lang="en-US" sz="1400" i="1"/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400" i="1"/>
                                  </m:ctrlPr>
                                </m:sSupPr>
                                <m:e>
                                  <m:r>
                                    <a:rPr lang="en-US" sz="1400" i="1"/>
                                    <m:t>𝜕</m:t>
                                  </m:r>
                                </m:e>
                                <m:sup>
                                  <m:r>
                                    <a:rPr lang="en-US" sz="1400" i="1"/>
                                    <m:t>2</m:t>
                                  </m:r>
                                </m:sup>
                              </m:sSup>
                              <m:r>
                                <a:rPr lang="en-US" sz="1400" i="1"/>
                                <m:t>𝑇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1400" i="1"/>
                                  </m:ctrlPr>
                                </m:sSupPr>
                                <m:e>
                                  <m:r>
                                    <a:rPr lang="en-US" sz="1400" i="1"/>
                                    <m:t>𝜕</m:t>
                                  </m:r>
                                  <m:r>
                                    <a:rPr lang="en-US" sz="1400" i="1"/>
                                    <m:t>𝑦</m:t>
                                  </m:r>
                                </m:e>
                                <m:sup>
                                  <m:r>
                                    <a:rPr lang="en-US" sz="1400" i="1"/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1400" i="1"/>
                            <m:t>+</m:t>
                          </m:r>
                          <m:f>
                            <m:fPr>
                              <m:ctrlPr>
                                <a:rPr lang="en-US" sz="1400" i="1"/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400" i="1"/>
                                  </m:ctrlPr>
                                </m:sSupPr>
                                <m:e>
                                  <m:r>
                                    <a:rPr lang="en-US" sz="1400" i="1"/>
                                    <m:t>𝜕</m:t>
                                  </m:r>
                                </m:e>
                                <m:sup>
                                  <m:r>
                                    <a:rPr lang="en-US" sz="1400" i="1"/>
                                    <m:t>2</m:t>
                                  </m:r>
                                </m:sup>
                              </m:sSup>
                              <m:r>
                                <a:rPr lang="en-US" sz="1400" i="1"/>
                                <m:t>𝑇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1400" i="1"/>
                                  </m:ctrlPr>
                                </m:sSupPr>
                                <m:e>
                                  <m:r>
                                    <a:rPr lang="en-US" sz="1400" i="1"/>
                                    <m:t>𝜕</m:t>
                                  </m:r>
                                  <m:r>
                                    <a:rPr lang="en-US" sz="1400" i="1"/>
                                    <m:t>𝑧</m:t>
                                  </m:r>
                                </m:e>
                                <m:sup>
                                  <m:r>
                                    <a:rPr lang="en-US" sz="1400" i="1"/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r>
                        <a:rPr lang="en-US" sz="1400" i="1"/>
                        <m:t>+</m:t>
                      </m:r>
                      <m:f>
                        <m:fPr>
                          <m:ctrlPr>
                            <a:rPr lang="en-US" sz="1400" i="1"/>
                          </m:ctrlPr>
                        </m:fPr>
                        <m:num>
                          <m:sSub>
                            <m:sSubPr>
                              <m:ctrlPr>
                                <a:rPr lang="en-US" sz="1400" i="1"/>
                              </m:ctrlPr>
                            </m:sSubPr>
                            <m:e>
                              <m:r>
                                <a:rPr lang="en-US" sz="1400" i="1"/>
                                <m:t>𝑞</m:t>
                              </m:r>
                            </m:e>
                            <m:sub>
                              <m:r>
                                <a:rPr lang="en-US" sz="1400" i="1"/>
                                <m:t>𝑔</m:t>
                              </m:r>
                            </m:sub>
                          </m:sSub>
                        </m:num>
                        <m:den>
                          <m:r>
                            <a:rPr lang="en-US" sz="1400" i="1"/>
                            <m:t>𝑘</m:t>
                          </m:r>
                        </m:den>
                      </m:f>
                      <m:r>
                        <a:rPr lang="en-US" sz="1400" i="1"/>
                        <m:t>=</m:t>
                      </m:r>
                      <m:r>
                        <a:rPr lang="en-US" sz="1400" i="1"/>
                        <m:t>0</m:t>
                      </m:r>
                    </m:oMath>
                  </m:oMathPara>
                </a14:m>
                <a:endParaRPr lang="en-US" sz="1400" dirty="0"/>
              </a:p>
              <a:p>
                <a:pPr algn="l" rtl="0"/>
                <a:r>
                  <a:rPr lang="en-US" sz="1400" b="1" dirty="0"/>
                  <a:t>With no Internal heat generation</a:t>
                </a:r>
                <a:r>
                  <a:rPr lang="en-US" sz="1400" dirty="0"/>
                  <a:t>: This means that </a:t>
                </a:r>
                <a:r>
                  <a:rPr lang="en-US" sz="1400" dirty="0" err="1"/>
                  <a:t>q</a:t>
                </a:r>
                <a:r>
                  <a:rPr lang="en-US" sz="1400" baseline="-25000" dirty="0" err="1"/>
                  <a:t>g</a:t>
                </a:r>
                <a:r>
                  <a:rPr lang="en-US" sz="1400" dirty="0"/>
                  <a:t> term is zero. So, Eq. 9  becomes,</a:t>
                </a:r>
              </a:p>
              <a:p>
                <a:pPr marL="0" indent="0" algn="l" rtl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i="1"/>
                          </m:ctrlPr>
                        </m:dPr>
                        <m:e>
                          <m:f>
                            <m:fPr>
                              <m:ctrlPr>
                                <a:rPr lang="en-US" sz="1400" i="1"/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400" i="1"/>
                                  </m:ctrlPr>
                                </m:sSupPr>
                                <m:e>
                                  <m:r>
                                    <a:rPr lang="en-US" sz="1400" i="1"/>
                                    <m:t>𝜕</m:t>
                                  </m:r>
                                </m:e>
                                <m:sup>
                                  <m:r>
                                    <a:rPr lang="en-US" sz="1400" i="1"/>
                                    <m:t>2</m:t>
                                  </m:r>
                                </m:sup>
                              </m:sSup>
                              <m:r>
                                <a:rPr lang="en-US" sz="1400" i="1"/>
                                <m:t>𝑇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1400" i="1"/>
                                  </m:ctrlPr>
                                </m:sSupPr>
                                <m:e>
                                  <m:r>
                                    <a:rPr lang="en-US" sz="1400" i="1"/>
                                    <m:t>𝜕</m:t>
                                  </m:r>
                                  <m:r>
                                    <a:rPr lang="en-US" sz="1400" i="1"/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/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1400" i="1"/>
                            <m:t>+</m:t>
                          </m:r>
                          <m:f>
                            <m:fPr>
                              <m:ctrlPr>
                                <a:rPr lang="en-US" sz="1400" i="1"/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400" i="1"/>
                                  </m:ctrlPr>
                                </m:sSupPr>
                                <m:e>
                                  <m:r>
                                    <a:rPr lang="en-US" sz="1400" i="1"/>
                                    <m:t>𝜕</m:t>
                                  </m:r>
                                </m:e>
                                <m:sup>
                                  <m:r>
                                    <a:rPr lang="en-US" sz="1400" i="1"/>
                                    <m:t>2</m:t>
                                  </m:r>
                                </m:sup>
                              </m:sSup>
                              <m:r>
                                <a:rPr lang="en-US" sz="1400" i="1"/>
                                <m:t>𝑇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1400" i="1"/>
                                  </m:ctrlPr>
                                </m:sSupPr>
                                <m:e>
                                  <m:r>
                                    <a:rPr lang="en-US" sz="1400" i="1"/>
                                    <m:t>𝜕</m:t>
                                  </m:r>
                                  <m:r>
                                    <a:rPr lang="en-US" sz="1400" i="1"/>
                                    <m:t>𝑦</m:t>
                                  </m:r>
                                </m:e>
                                <m:sup>
                                  <m:r>
                                    <a:rPr lang="en-US" sz="1400" i="1"/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1400" i="1"/>
                            <m:t>+</m:t>
                          </m:r>
                          <m:f>
                            <m:fPr>
                              <m:ctrlPr>
                                <a:rPr lang="en-US" sz="1400" i="1"/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400" i="1"/>
                                  </m:ctrlPr>
                                </m:sSupPr>
                                <m:e>
                                  <m:r>
                                    <a:rPr lang="en-US" sz="1400" i="1"/>
                                    <m:t>𝜕</m:t>
                                  </m:r>
                                </m:e>
                                <m:sup>
                                  <m:r>
                                    <a:rPr lang="en-US" sz="1400" i="1"/>
                                    <m:t>2</m:t>
                                  </m:r>
                                </m:sup>
                              </m:sSup>
                              <m:r>
                                <a:rPr lang="en-US" sz="1400" i="1"/>
                                <m:t>𝑇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1400" i="1"/>
                                  </m:ctrlPr>
                                </m:sSupPr>
                                <m:e>
                                  <m:r>
                                    <a:rPr lang="en-US" sz="1400" i="1"/>
                                    <m:t>𝜕</m:t>
                                  </m:r>
                                  <m:r>
                                    <a:rPr lang="en-US" sz="1400" i="1"/>
                                    <m:t>𝑧</m:t>
                                  </m:r>
                                </m:e>
                                <m:sup>
                                  <m:r>
                                    <a:rPr lang="en-US" sz="1400" i="1"/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r>
                        <a:rPr lang="en-US" sz="1400" i="1"/>
                        <m:t>=</m:t>
                      </m:r>
                      <m:f>
                        <m:fPr>
                          <m:ctrlPr>
                            <a:rPr lang="en-US" sz="1400" i="1"/>
                          </m:ctrlPr>
                        </m:fPr>
                        <m:num>
                          <m:r>
                            <a:rPr lang="en-US" sz="1400" i="1"/>
                            <m:t>1</m:t>
                          </m:r>
                        </m:num>
                        <m:den>
                          <m:r>
                            <a:rPr lang="en-US" sz="1400" i="1"/>
                            <m:t>𝛼</m:t>
                          </m:r>
                        </m:den>
                      </m:f>
                      <m:f>
                        <m:fPr>
                          <m:ctrlPr>
                            <a:rPr lang="en-US" sz="1400" i="1"/>
                          </m:ctrlPr>
                        </m:fPr>
                        <m:num>
                          <m:r>
                            <a:rPr lang="en-US" sz="1400" i="1"/>
                            <m:t>𝜕</m:t>
                          </m:r>
                          <m:r>
                            <a:rPr lang="en-US" sz="1400" i="1"/>
                            <m:t>𝑇</m:t>
                          </m:r>
                        </m:num>
                        <m:den>
                          <m:r>
                            <a:rPr lang="en-US" sz="1400" i="1"/>
                            <m:t>𝜕𝜏</m:t>
                          </m:r>
                        </m:den>
                      </m:f>
                    </m:oMath>
                  </m:oMathPara>
                </a14:m>
                <a:endParaRPr lang="en-US" sz="1400" dirty="0"/>
              </a:p>
              <a:p>
                <a:pPr algn="l" rtl="0"/>
                <a:r>
                  <a:rPr lang="en-US" sz="1400" b="1" dirty="0"/>
                  <a:t>Steady state, with no Internal heat generation</a:t>
                </a:r>
                <a:r>
                  <a:rPr lang="en-US" sz="1400" dirty="0"/>
                  <a:t>: This means that </a:t>
                </a:r>
                <a:r>
                  <a:rPr lang="en-US" sz="1400" dirty="0" err="1"/>
                  <a:t>q</a:t>
                </a:r>
                <a:r>
                  <a:rPr lang="en-US" sz="1400" baseline="-25000" dirty="0" err="1"/>
                  <a:t>g</a:t>
                </a:r>
                <a:r>
                  <a:rPr lang="en-US" sz="1400" dirty="0"/>
                  <a:t> and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/>
                        </m:ctrlPr>
                      </m:fPr>
                      <m:num>
                        <m:r>
                          <a:rPr lang="en-US" sz="1400" i="1"/>
                          <m:t>𝜕</m:t>
                        </m:r>
                        <m:r>
                          <a:rPr lang="en-US" sz="1400" i="1"/>
                          <m:t>𝑇</m:t>
                        </m:r>
                      </m:num>
                      <m:den>
                        <m:r>
                          <a:rPr lang="en-US" sz="1400" i="1"/>
                          <m:t>𝜕𝜏</m:t>
                        </m:r>
                      </m:den>
                    </m:f>
                  </m:oMath>
                </a14:m>
                <a:r>
                  <a:rPr lang="en-US" sz="1400" dirty="0"/>
                  <a:t> are zero. So, Eq. 9 becomes.</a:t>
                </a:r>
              </a:p>
              <a:p>
                <a:pPr marL="0" indent="0" algn="l" rtl="0">
                  <a:buNone/>
                </a:pPr>
                <a:r>
                  <a:rPr lang="en-US" sz="1400" dirty="0"/>
                  <a:t/>
                </a:r>
                <a:br>
                  <a:rPr lang="en-US" sz="1400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i="1"/>
                          </m:ctrlPr>
                        </m:dPr>
                        <m:e>
                          <m:f>
                            <m:fPr>
                              <m:ctrlPr>
                                <a:rPr lang="en-US" sz="1400" i="1"/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400" i="1"/>
                                  </m:ctrlPr>
                                </m:sSupPr>
                                <m:e>
                                  <m:r>
                                    <a:rPr lang="en-US" sz="1400" i="1"/>
                                    <m:t>𝜕</m:t>
                                  </m:r>
                                </m:e>
                                <m:sup>
                                  <m:r>
                                    <a:rPr lang="en-US" sz="1400" i="1"/>
                                    <m:t>2</m:t>
                                  </m:r>
                                </m:sup>
                              </m:sSup>
                              <m:r>
                                <a:rPr lang="en-US" sz="1400" i="1"/>
                                <m:t>𝑇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1400" i="1"/>
                                  </m:ctrlPr>
                                </m:sSupPr>
                                <m:e>
                                  <m:r>
                                    <a:rPr lang="en-US" sz="1400" i="1"/>
                                    <m:t>𝜕</m:t>
                                  </m:r>
                                  <m:r>
                                    <a:rPr lang="en-US" sz="1400" i="1"/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/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1400" i="1"/>
                            <m:t>+</m:t>
                          </m:r>
                          <m:f>
                            <m:fPr>
                              <m:ctrlPr>
                                <a:rPr lang="en-US" sz="1400" i="1"/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400" i="1"/>
                                  </m:ctrlPr>
                                </m:sSupPr>
                                <m:e>
                                  <m:r>
                                    <a:rPr lang="en-US" sz="1400" i="1"/>
                                    <m:t>𝜕</m:t>
                                  </m:r>
                                </m:e>
                                <m:sup>
                                  <m:r>
                                    <a:rPr lang="en-US" sz="1400" i="1"/>
                                    <m:t>2</m:t>
                                  </m:r>
                                </m:sup>
                              </m:sSup>
                              <m:r>
                                <a:rPr lang="en-US" sz="1400" i="1"/>
                                <m:t>𝑇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1400" i="1"/>
                                  </m:ctrlPr>
                                </m:sSupPr>
                                <m:e>
                                  <m:r>
                                    <a:rPr lang="en-US" sz="1400" i="1"/>
                                    <m:t>𝜕</m:t>
                                  </m:r>
                                  <m:r>
                                    <a:rPr lang="en-US" sz="1400" i="1"/>
                                    <m:t>𝑦</m:t>
                                  </m:r>
                                </m:e>
                                <m:sup>
                                  <m:r>
                                    <a:rPr lang="en-US" sz="1400" i="1"/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1400" i="1"/>
                            <m:t>+</m:t>
                          </m:r>
                          <m:f>
                            <m:fPr>
                              <m:ctrlPr>
                                <a:rPr lang="en-US" sz="1400" i="1"/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400" i="1"/>
                                  </m:ctrlPr>
                                </m:sSupPr>
                                <m:e>
                                  <m:r>
                                    <a:rPr lang="en-US" sz="1400" i="1"/>
                                    <m:t>𝜕</m:t>
                                  </m:r>
                                </m:e>
                                <m:sup>
                                  <m:r>
                                    <a:rPr lang="en-US" sz="1400" i="1"/>
                                    <m:t>2</m:t>
                                  </m:r>
                                </m:sup>
                              </m:sSup>
                              <m:r>
                                <a:rPr lang="en-US" sz="1400" i="1"/>
                                <m:t>𝑇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1400" i="1"/>
                                  </m:ctrlPr>
                                </m:sSupPr>
                                <m:e>
                                  <m:r>
                                    <a:rPr lang="en-US" sz="1400" i="1"/>
                                    <m:t>𝜕</m:t>
                                  </m:r>
                                  <m:r>
                                    <a:rPr lang="en-US" sz="1400" i="1"/>
                                    <m:t>𝑧</m:t>
                                  </m:r>
                                </m:e>
                                <m:sup>
                                  <m:r>
                                    <a:rPr lang="en-US" sz="1400" i="1"/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r>
                        <a:rPr lang="en-US" sz="1400" i="1"/>
                        <m:t>=</m:t>
                      </m:r>
                      <m:r>
                        <a:rPr lang="en-US" sz="1400" i="1"/>
                        <m:t>0</m:t>
                      </m:r>
                    </m:oMath>
                  </m:oMathPara>
                </a14:m>
                <a:endParaRPr lang="en-US" sz="1400" dirty="0"/>
              </a:p>
              <a:p>
                <a:pPr marL="0" indent="0" algn="l" rtl="0">
                  <a:buNone/>
                </a:pPr>
                <a:r>
                  <a:rPr lang="en-US" sz="1400" dirty="0"/>
                  <a:t/>
                </a:r>
                <a:br>
                  <a:rPr lang="en-US" sz="1400" dirty="0"/>
                </a:br>
                <a:r>
                  <a:rPr lang="en-US" sz="1400" dirty="0"/>
                  <a:t>This is known as Laplace equation, and it represents steady state, three-dimensional heat conduction with no internal heat generation, with constant thermal conductivity, in Cartesian coordinates.</a:t>
                </a:r>
              </a:p>
              <a:p>
                <a:pPr algn="l" rtl="0"/>
                <a:r>
                  <a:rPr lang="en-US" sz="1400" b="1" dirty="0"/>
                  <a:t>One-dimensional, steady state, with no internal heat generation</a:t>
                </a:r>
                <a:r>
                  <a:rPr lang="en-US" sz="1400" dirty="0"/>
                  <a:t>: This means that.</a:t>
                </a:r>
              </a:p>
              <a:p>
                <a:pPr marL="0" indent="0" algn="l" rtl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i="1"/>
                          </m:ctrlPr>
                        </m:dPr>
                        <m:e>
                          <m:f>
                            <m:fPr>
                              <m:ctrlPr>
                                <a:rPr lang="en-US" sz="1400" i="1"/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400" i="1"/>
                                  </m:ctrlPr>
                                </m:sSupPr>
                                <m:e>
                                  <m:r>
                                    <a:rPr lang="en-US" sz="1400" i="1"/>
                                    <m:t>𝜕</m:t>
                                  </m:r>
                                </m:e>
                                <m:sup>
                                  <m:r>
                                    <a:rPr lang="en-US" sz="1400" i="1"/>
                                    <m:t>2</m:t>
                                  </m:r>
                                </m:sup>
                              </m:sSup>
                              <m:r>
                                <a:rPr lang="en-US" sz="1400" i="1"/>
                                <m:t>𝑇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1400" i="1"/>
                                  </m:ctrlPr>
                                </m:sSupPr>
                                <m:e>
                                  <m:r>
                                    <a:rPr lang="en-US" sz="1400" i="1"/>
                                    <m:t>𝜕</m:t>
                                  </m:r>
                                  <m:r>
                                    <a:rPr lang="en-US" sz="1400" i="1"/>
                                    <m:t>𝑦</m:t>
                                  </m:r>
                                </m:e>
                                <m:sup>
                                  <m:r>
                                    <a:rPr lang="en-US" sz="1400" i="1"/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1400" i="1"/>
                            <m:t>=</m:t>
                          </m:r>
                          <m:f>
                            <m:fPr>
                              <m:ctrlPr>
                                <a:rPr lang="en-US" sz="1400" i="1"/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400" i="1"/>
                                  </m:ctrlPr>
                                </m:sSupPr>
                                <m:e>
                                  <m:r>
                                    <a:rPr lang="en-US" sz="1400" i="1"/>
                                    <m:t>𝜕</m:t>
                                  </m:r>
                                </m:e>
                                <m:sup>
                                  <m:r>
                                    <a:rPr lang="en-US" sz="1400" i="1"/>
                                    <m:t>2</m:t>
                                  </m:r>
                                </m:sup>
                              </m:sSup>
                              <m:r>
                                <a:rPr lang="en-US" sz="1400" i="1"/>
                                <m:t>𝑇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1400" i="1"/>
                                  </m:ctrlPr>
                                </m:sSupPr>
                                <m:e>
                                  <m:r>
                                    <a:rPr lang="en-US" sz="1400" i="1"/>
                                    <m:t>𝜕</m:t>
                                  </m:r>
                                  <m:r>
                                    <a:rPr lang="en-US" sz="1400" i="1"/>
                                    <m:t>𝑧</m:t>
                                  </m:r>
                                </m:e>
                                <m:sup>
                                  <m:r>
                                    <a:rPr lang="en-US" sz="1400" i="1"/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1400" i="1"/>
                            <m:t>=</m:t>
                          </m:r>
                          <m:r>
                            <a:rPr lang="en-US" sz="1400" i="1"/>
                            <m:t>0</m:t>
                          </m:r>
                        </m:e>
                      </m:d>
                      <m:r>
                        <a:rPr lang="en-US" sz="1400" i="1"/>
                        <m:t>,   </m:t>
                      </m:r>
                      <m:d>
                        <m:dPr>
                          <m:ctrlPr>
                            <a:rPr lang="en-US" sz="1400" i="1"/>
                          </m:ctrlPr>
                        </m:dPr>
                        <m:e>
                          <m:sSub>
                            <m:sSubPr>
                              <m:ctrlPr>
                                <a:rPr lang="en-US" sz="1400" i="1"/>
                              </m:ctrlPr>
                            </m:sSubPr>
                            <m:e>
                              <m:r>
                                <a:rPr lang="en-US" sz="1400" i="1"/>
                                <m:t>𝑞</m:t>
                              </m:r>
                            </m:e>
                            <m:sub>
                              <m:r>
                                <a:rPr lang="en-US" sz="1400" i="1"/>
                                <m:t>𝑔</m:t>
                              </m:r>
                            </m:sub>
                          </m:sSub>
                          <m:r>
                            <a:rPr lang="en-US" sz="1400" i="1"/>
                            <m:t>=</m:t>
                          </m:r>
                          <m:r>
                            <a:rPr lang="en-US" sz="1400" i="1"/>
                            <m:t>0</m:t>
                          </m:r>
                        </m:e>
                      </m:d>
                      <m:r>
                        <a:rPr lang="en-US" sz="1400" i="1"/>
                        <m:t>𝑎𝑛𝑑</m:t>
                      </m:r>
                      <m:r>
                        <a:rPr lang="en-US" sz="1400" i="1"/>
                        <m:t> </m:t>
                      </m:r>
                      <m:d>
                        <m:dPr>
                          <m:ctrlPr>
                            <a:rPr lang="en-US" sz="1400" i="1"/>
                          </m:ctrlPr>
                        </m:dPr>
                        <m:e>
                          <m:f>
                            <m:fPr>
                              <m:ctrlPr>
                                <a:rPr lang="en-US" sz="1400" i="1"/>
                              </m:ctrlPr>
                            </m:fPr>
                            <m:num>
                              <m:r>
                                <a:rPr lang="en-US" sz="1400" i="1"/>
                                <m:t>𝜕</m:t>
                              </m:r>
                              <m:r>
                                <a:rPr lang="en-US" sz="1400" i="1"/>
                                <m:t>𝑇</m:t>
                              </m:r>
                            </m:num>
                            <m:den>
                              <m:r>
                                <a:rPr lang="en-US" sz="1400" i="1"/>
                                <m:t>𝜕𝜏</m:t>
                              </m:r>
                            </m:den>
                          </m:f>
                          <m:r>
                            <a:rPr lang="en-US" sz="1400" i="1"/>
                            <m:t>=</m:t>
                          </m:r>
                          <m:r>
                            <a:rPr lang="en-US" sz="1400" i="1"/>
                            <m:t>0</m:t>
                          </m:r>
                        </m:e>
                      </m:d>
                    </m:oMath>
                  </m:oMathPara>
                </a14:m>
                <a:endParaRPr lang="en-US" sz="1400" dirty="0"/>
              </a:p>
              <a:p>
                <a:pPr marL="0" indent="0" algn="l" rtl="0">
                  <a:buNone/>
                </a:pPr>
                <a:r>
                  <a:rPr lang="en-US" sz="1400" dirty="0"/>
                  <a:t>So Eq. 9 becomes,</a:t>
                </a:r>
              </a:p>
              <a:p>
                <a:pPr marL="0" indent="0" algn="l" rtl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/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/>
                              </m:ctrlPr>
                            </m:sSupPr>
                            <m:e>
                              <m:r>
                                <a:rPr lang="en-US" sz="1400" i="1"/>
                                <m:t>𝜕</m:t>
                              </m:r>
                            </m:e>
                            <m:sup>
                              <m:r>
                                <a:rPr lang="en-US" sz="1400" i="1"/>
                                <m:t>2</m:t>
                              </m:r>
                            </m:sup>
                          </m:sSup>
                          <m:r>
                            <a:rPr lang="en-US" sz="1400" i="1"/>
                            <m:t>𝑇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i="1"/>
                              </m:ctrlPr>
                            </m:sSupPr>
                            <m:e>
                              <m:r>
                                <a:rPr lang="en-US" sz="1400" i="1"/>
                                <m:t>𝜕</m:t>
                              </m:r>
                              <m:r>
                                <a:rPr lang="en-US" sz="1400" i="1"/>
                                <m:t>𝑥</m:t>
                              </m:r>
                            </m:e>
                            <m:sup>
                              <m:r>
                                <a:rPr lang="en-US" sz="1400" i="1"/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1400" dirty="0"/>
              </a:p>
              <a:p>
                <a:pPr marL="0" indent="0" algn="l" rtl="0">
                  <a:buNone/>
                </a:pPr>
                <a:endParaRPr lang="ar-IQ" sz="14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10013" y="928317"/>
                <a:ext cx="10515600" cy="4351338"/>
              </a:xfrm>
              <a:blipFill rotWithShape="0">
                <a:blip r:embed="rId2"/>
                <a:stretch>
                  <a:fillRect l="-174" b="-29552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537135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 algn="l" rtl="0">
                  <a:lnSpc>
                    <a:spcPct val="200000"/>
                  </a:lnSpc>
                  <a:buNone/>
                </a:pPr>
                <a:r>
                  <a:rPr lang="en-US" sz="1400" b="1" dirty="0"/>
                  <a:t>1.2 General differential equation for heat conduction in cylindrical coordinates</a:t>
                </a:r>
                <a:endParaRPr lang="en-US" sz="1400" dirty="0"/>
              </a:p>
              <a:p>
                <a:pPr marL="0" indent="0" algn="l" rtl="0">
                  <a:lnSpc>
                    <a:spcPct val="2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/>
                        <m:t>𝑥</m:t>
                      </m:r>
                      <m:r>
                        <a:rPr lang="en-US" sz="1400" i="1"/>
                        <m:t>=</m:t>
                      </m:r>
                      <m:r>
                        <a:rPr lang="en-US" sz="1400" i="1"/>
                        <m:t>𝑟</m:t>
                      </m:r>
                      <m:r>
                        <a:rPr lang="en-US" sz="1400" i="1"/>
                        <m:t> </m:t>
                      </m:r>
                      <m:r>
                        <a:rPr lang="en-US" sz="1400" i="1"/>
                        <m:t>𝑐𝑜𝑠</m:t>
                      </m:r>
                      <m:r>
                        <a:rPr lang="en-US" sz="1400" i="1"/>
                        <m:t>∅</m:t>
                      </m:r>
                    </m:oMath>
                  </m:oMathPara>
                </a14:m>
                <a:endParaRPr lang="en-US" sz="1400" dirty="0"/>
              </a:p>
              <a:p>
                <a:pPr marL="0" indent="0" algn="l" rtl="0">
                  <a:lnSpc>
                    <a:spcPct val="2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/>
                        <m:t>𝑦</m:t>
                      </m:r>
                      <m:r>
                        <a:rPr lang="en-US" sz="1400" i="1"/>
                        <m:t>=</m:t>
                      </m:r>
                      <m:r>
                        <a:rPr lang="en-US" sz="1400" i="1"/>
                        <m:t>𝑟</m:t>
                      </m:r>
                      <m:r>
                        <a:rPr lang="en-US" sz="1400" i="1"/>
                        <m:t> </m:t>
                      </m:r>
                      <m:r>
                        <a:rPr lang="en-US" sz="1400" i="1"/>
                        <m:t>𝑠𝑖𝑛</m:t>
                      </m:r>
                      <m:r>
                        <a:rPr lang="en-US" sz="1400" i="1"/>
                        <m:t>∅</m:t>
                      </m:r>
                    </m:oMath>
                  </m:oMathPara>
                </a14:m>
                <a:endParaRPr lang="en-US" sz="1400" dirty="0"/>
              </a:p>
              <a:p>
                <a:pPr marL="0" indent="0" algn="l" rtl="0">
                  <a:lnSpc>
                    <a:spcPct val="2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/>
                        <m:t>𝑧</m:t>
                      </m:r>
                      <m:r>
                        <a:rPr lang="en-US" sz="1400" i="1"/>
                        <m:t>=</m:t>
                      </m:r>
                      <m:r>
                        <a:rPr lang="en-US" sz="1400" i="1"/>
                        <m:t>𝑧</m:t>
                      </m:r>
                    </m:oMath>
                  </m:oMathPara>
                </a14:m>
                <a:endParaRPr lang="en-US" sz="1400" dirty="0"/>
              </a:p>
              <a:p>
                <a:pPr marL="0" indent="0" algn="l" rtl="0">
                  <a:lnSpc>
                    <a:spcPct val="2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/>
                        <m:t>∅</m:t>
                      </m:r>
                      <m:r>
                        <a:rPr lang="en-US" sz="1400" i="1"/>
                        <m:t>=</m:t>
                      </m:r>
                      <m:sSup>
                        <m:sSupPr>
                          <m:ctrlPr>
                            <a:rPr lang="en-US" sz="1400" i="1"/>
                          </m:ctrlPr>
                        </m:sSupPr>
                        <m:e>
                          <m:r>
                            <a:rPr lang="en-US" sz="1400" i="1"/>
                            <m:t>𝑡𝑎𝑛</m:t>
                          </m:r>
                        </m:e>
                        <m:sup>
                          <m:r>
                            <a:rPr lang="en-US" sz="1400" i="1"/>
                            <m:t>−</m:t>
                          </m:r>
                          <m:r>
                            <a:rPr lang="en-US" sz="1400" i="1"/>
                            <m:t>1</m:t>
                          </m:r>
                        </m:sup>
                      </m:sSup>
                      <m:d>
                        <m:dPr>
                          <m:ctrlPr>
                            <a:rPr lang="en-US" sz="1400" i="1"/>
                          </m:ctrlPr>
                        </m:dPr>
                        <m:e>
                          <m:f>
                            <m:fPr>
                              <m:type m:val="lin"/>
                              <m:ctrlPr>
                                <a:rPr lang="en-US" sz="1400" i="1"/>
                              </m:ctrlPr>
                            </m:fPr>
                            <m:num>
                              <m:r>
                                <a:rPr lang="en-US" sz="1400" i="1"/>
                                <m:t>𝑦</m:t>
                              </m:r>
                            </m:num>
                            <m:den>
                              <m:r>
                                <a:rPr lang="en-US" sz="1400" i="1"/>
                                <m:t>𝑥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1400" dirty="0"/>
              </a:p>
              <a:p>
                <a:pPr marL="0" indent="0" algn="l" rtl="0">
                  <a:lnSpc>
                    <a:spcPct val="200000"/>
                  </a:lnSpc>
                  <a:buNone/>
                </a:pPr>
                <a:r>
                  <a:rPr lang="en-US" sz="1400" dirty="0"/>
                  <a:t>The resulting general differential equation in cylindrical coordinates is,</a:t>
                </a:r>
              </a:p>
              <a:p>
                <a:pPr marL="0" indent="0" algn="l" rtl="0">
                  <a:lnSpc>
                    <a:spcPct val="2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/>
                          </m:ctrlPr>
                        </m:fPr>
                        <m:num>
                          <m:r>
                            <a:rPr lang="en-US" sz="1400" i="1"/>
                            <m:t>1</m:t>
                          </m:r>
                        </m:num>
                        <m:den>
                          <m:r>
                            <a:rPr lang="en-US" sz="1400" i="1"/>
                            <m:t>𝑟</m:t>
                          </m:r>
                        </m:den>
                      </m:f>
                      <m:f>
                        <m:fPr>
                          <m:ctrlPr>
                            <a:rPr lang="en-US" sz="1400" i="1"/>
                          </m:ctrlPr>
                        </m:fPr>
                        <m:num>
                          <m:r>
                            <a:rPr lang="en-US" sz="1400" i="1"/>
                            <m:t>𝜕</m:t>
                          </m:r>
                        </m:num>
                        <m:den>
                          <m:r>
                            <a:rPr lang="en-US" sz="1400" i="1"/>
                            <m:t>𝜕</m:t>
                          </m:r>
                          <m:r>
                            <a:rPr lang="en-US" sz="1400" i="1"/>
                            <m:t>𝑟</m:t>
                          </m:r>
                        </m:den>
                      </m:f>
                      <m:d>
                        <m:dPr>
                          <m:ctrlPr>
                            <a:rPr lang="en-US" sz="1400" i="1"/>
                          </m:ctrlPr>
                        </m:dPr>
                        <m:e>
                          <m:r>
                            <a:rPr lang="en-US" sz="1400" i="1"/>
                            <m:t>𝑟</m:t>
                          </m:r>
                          <m:f>
                            <m:fPr>
                              <m:ctrlPr>
                                <a:rPr lang="en-US" sz="1400" i="1"/>
                              </m:ctrlPr>
                            </m:fPr>
                            <m:num>
                              <m:r>
                                <a:rPr lang="en-US" sz="1400" i="1"/>
                                <m:t>𝜕</m:t>
                              </m:r>
                              <m:r>
                                <a:rPr lang="en-US" sz="1400" i="1"/>
                                <m:t>𝑇</m:t>
                              </m:r>
                            </m:num>
                            <m:den>
                              <m:r>
                                <a:rPr lang="en-US" sz="1400" i="1"/>
                                <m:t>𝜕</m:t>
                              </m:r>
                              <m:r>
                                <a:rPr lang="en-US" sz="1400" i="1"/>
                                <m:t>𝑟</m:t>
                              </m:r>
                            </m:den>
                          </m:f>
                        </m:e>
                      </m:d>
                      <m:r>
                        <a:rPr lang="en-US" sz="1400" i="1"/>
                        <m:t>+</m:t>
                      </m:r>
                      <m:f>
                        <m:fPr>
                          <m:ctrlPr>
                            <a:rPr lang="en-US" sz="1400" i="1"/>
                          </m:ctrlPr>
                        </m:fPr>
                        <m:num>
                          <m:r>
                            <a:rPr lang="en-US" sz="1400" i="1"/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i="1"/>
                              </m:ctrlPr>
                            </m:sSupPr>
                            <m:e>
                              <m:r>
                                <a:rPr lang="en-US" sz="1400" i="1"/>
                                <m:t>𝑟</m:t>
                              </m:r>
                            </m:e>
                            <m:sup>
                              <m:r>
                                <a:rPr lang="en-US" sz="1400" i="1"/>
                                <m:t>2</m:t>
                              </m:r>
                            </m:sup>
                          </m:sSup>
                        </m:den>
                      </m:f>
                      <m:f>
                        <m:fPr>
                          <m:ctrlPr>
                            <a:rPr lang="en-US" sz="1400" i="1"/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/>
                              </m:ctrlPr>
                            </m:sSupPr>
                            <m:e>
                              <m:r>
                                <a:rPr lang="en-US" sz="1400" i="1"/>
                                <m:t>𝜕</m:t>
                              </m:r>
                            </m:e>
                            <m:sup>
                              <m:r>
                                <a:rPr lang="en-US" sz="1400" i="1"/>
                                <m:t>2</m:t>
                              </m:r>
                            </m:sup>
                          </m:sSup>
                          <m:r>
                            <a:rPr lang="en-US" sz="1400" i="1"/>
                            <m:t>𝑇</m:t>
                          </m:r>
                        </m:num>
                        <m:den>
                          <m:r>
                            <a:rPr lang="en-US" sz="1400" i="1"/>
                            <m:t>𝜕</m:t>
                          </m:r>
                          <m:sSup>
                            <m:sSupPr>
                              <m:ctrlPr>
                                <a:rPr lang="en-US" sz="1400" i="1"/>
                              </m:ctrlPr>
                            </m:sSupPr>
                            <m:e>
                              <m:r>
                                <a:rPr lang="en-US" sz="1400" i="1"/>
                                <m:t>∅</m:t>
                              </m:r>
                            </m:e>
                            <m:sup>
                              <m:r>
                                <a:rPr lang="en-US" sz="1400" i="1"/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i="1"/>
                        <m:t>+</m:t>
                      </m:r>
                      <m:f>
                        <m:fPr>
                          <m:ctrlPr>
                            <a:rPr lang="en-US" sz="1400" i="1"/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/>
                              </m:ctrlPr>
                            </m:sSupPr>
                            <m:e>
                              <m:r>
                                <a:rPr lang="en-US" sz="1400" i="1"/>
                                <m:t>𝜕</m:t>
                              </m:r>
                            </m:e>
                            <m:sup>
                              <m:r>
                                <a:rPr lang="en-US" sz="1400" i="1"/>
                                <m:t>2</m:t>
                              </m:r>
                            </m:sup>
                          </m:sSup>
                          <m:r>
                            <a:rPr lang="en-US" sz="1400" i="1"/>
                            <m:t>𝑇</m:t>
                          </m:r>
                        </m:num>
                        <m:den>
                          <m:r>
                            <a:rPr lang="en-US" sz="1400" i="1"/>
                            <m:t>𝜕</m:t>
                          </m:r>
                          <m:sSup>
                            <m:sSupPr>
                              <m:ctrlPr>
                                <a:rPr lang="en-US" sz="1400" i="1"/>
                              </m:ctrlPr>
                            </m:sSupPr>
                            <m:e>
                              <m:r>
                                <a:rPr lang="en-US" sz="1400" i="1"/>
                                <m:t>𝑧</m:t>
                              </m:r>
                            </m:e>
                            <m:sup>
                              <m:r>
                                <a:rPr lang="en-US" sz="1400" i="1"/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i="1"/>
                        <m:t>+</m:t>
                      </m:r>
                      <m:f>
                        <m:fPr>
                          <m:ctrlPr>
                            <a:rPr lang="en-US" sz="1400" i="1"/>
                          </m:ctrlPr>
                        </m:fPr>
                        <m:num>
                          <m:sSub>
                            <m:sSubPr>
                              <m:ctrlPr>
                                <a:rPr lang="en-US" sz="1400" i="1"/>
                              </m:ctrlPr>
                            </m:sSubPr>
                            <m:e>
                              <m:r>
                                <a:rPr lang="en-US" sz="1400" i="1"/>
                                <m:t>𝑞</m:t>
                              </m:r>
                            </m:e>
                            <m:sub>
                              <m:r>
                                <a:rPr lang="en-US" sz="1400" i="1"/>
                                <m:t>𝑔</m:t>
                              </m:r>
                            </m:sub>
                          </m:sSub>
                        </m:num>
                        <m:den>
                          <m:r>
                            <a:rPr lang="en-US" sz="1400" i="1"/>
                            <m:t>𝑘</m:t>
                          </m:r>
                        </m:den>
                      </m:f>
                      <m:r>
                        <a:rPr lang="en-US" sz="1400" i="1"/>
                        <m:t>=</m:t>
                      </m:r>
                      <m:f>
                        <m:fPr>
                          <m:ctrlPr>
                            <a:rPr lang="en-US" sz="1400" i="1"/>
                          </m:ctrlPr>
                        </m:fPr>
                        <m:num>
                          <m:r>
                            <a:rPr lang="en-US" sz="1400" i="1"/>
                            <m:t>1</m:t>
                          </m:r>
                        </m:num>
                        <m:den>
                          <m:r>
                            <a:rPr lang="en-US" sz="1400" i="1"/>
                            <m:t>𝛼</m:t>
                          </m:r>
                        </m:den>
                      </m:f>
                      <m:f>
                        <m:fPr>
                          <m:ctrlPr>
                            <a:rPr lang="en-US" sz="1400" i="1"/>
                          </m:ctrlPr>
                        </m:fPr>
                        <m:num>
                          <m:r>
                            <a:rPr lang="en-US" sz="1400" i="1"/>
                            <m:t>𝜕</m:t>
                          </m:r>
                          <m:r>
                            <a:rPr lang="en-US" sz="1400" i="1"/>
                            <m:t>𝑇</m:t>
                          </m:r>
                        </m:num>
                        <m:den>
                          <m:r>
                            <a:rPr lang="en-US" sz="1400" i="1"/>
                            <m:t>𝜕𝜏</m:t>
                          </m:r>
                        </m:den>
                      </m:f>
                      <m:r>
                        <a:rPr lang="en-US" sz="1400" i="1"/>
                        <m:t>…………</m:t>
                      </m:r>
                      <m:r>
                        <a:rPr lang="en-US" sz="1400" i="1"/>
                        <m:t>10</m:t>
                      </m:r>
                    </m:oMath>
                  </m:oMathPara>
                </a14:m>
                <a:endParaRPr lang="en-US" sz="1400" dirty="0"/>
              </a:p>
              <a:p>
                <a:pPr marL="0" indent="0" algn="l" rtl="0">
                  <a:lnSpc>
                    <a:spcPct val="200000"/>
                  </a:lnSpc>
                  <a:buNone/>
                </a:pPr>
                <a:endParaRPr lang="ar-IQ" sz="14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213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9" descr="C:\Users\acer\Desktop\2014-08-09 eshor\5.png"/>
          <p:cNvPicPr/>
          <p:nvPr/>
        </p:nvPicPr>
        <p:blipFill>
          <a:blip r:embed="rId3">
            <a:lum contrast="40000"/>
          </a:blip>
          <a:srcRect l="59190" r="6929"/>
          <a:stretch>
            <a:fillRect/>
          </a:stretch>
        </p:blipFill>
        <p:spPr bwMode="auto">
          <a:xfrm>
            <a:off x="7864819" y="2492197"/>
            <a:ext cx="1931670" cy="2440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686077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 algn="l" rtl="0">
                  <a:lnSpc>
                    <a:spcPct val="200000"/>
                  </a:lnSpc>
                  <a:buNone/>
                </a:pPr>
                <a:r>
                  <a:rPr lang="en-US" sz="1400" b="1" dirty="0"/>
                  <a:t>General differential equation for heat conduction in spherical coordinates</a:t>
                </a:r>
                <a14:m>
                  <m:oMath xmlns:m="http://schemas.openxmlformats.org/officeDocument/2006/math">
                    <m:r>
                      <a:rPr lang="en-US" sz="1400" i="1"/>
                      <m:t>𝑥</m:t>
                    </m:r>
                    <m:r>
                      <a:rPr lang="en-US" sz="1400" i="1"/>
                      <m:t>=</m:t>
                    </m:r>
                    <m:r>
                      <a:rPr lang="en-US" sz="1400" i="1"/>
                      <m:t>𝑟</m:t>
                    </m:r>
                    <m:r>
                      <a:rPr lang="en-US" sz="1400" i="1"/>
                      <m:t> </m:t>
                    </m:r>
                    <m:r>
                      <a:rPr lang="en-US" sz="1400" i="1"/>
                      <m:t>𝑠𝑖𝑛</m:t>
                    </m:r>
                    <m:r>
                      <a:rPr lang="en-US" sz="1400" i="1"/>
                      <m:t>𝜃</m:t>
                    </m:r>
                    <m:r>
                      <a:rPr lang="en-US" sz="1400" i="1"/>
                      <m:t> </m:t>
                    </m:r>
                    <m:r>
                      <a:rPr lang="en-US" sz="1400" i="1"/>
                      <m:t>𝑐𝑜𝑠</m:t>
                    </m:r>
                    <m:r>
                      <a:rPr lang="en-US" sz="1400" i="1"/>
                      <m:t>∅</m:t>
                    </m:r>
                  </m:oMath>
                </a14:m>
                <a:endParaRPr lang="en-US" sz="1400" dirty="0"/>
              </a:p>
              <a:p>
                <a:pPr marL="0" indent="0" algn="l" rtl="0">
                  <a:lnSpc>
                    <a:spcPct val="2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/>
                        <m:t>𝑦</m:t>
                      </m:r>
                      <m:r>
                        <a:rPr lang="en-US" sz="1400" i="1"/>
                        <m:t>=</m:t>
                      </m:r>
                      <m:r>
                        <a:rPr lang="en-US" sz="1400" i="1"/>
                        <m:t>𝑟</m:t>
                      </m:r>
                      <m:r>
                        <a:rPr lang="en-US" sz="1400" i="1"/>
                        <m:t> </m:t>
                      </m:r>
                      <m:r>
                        <a:rPr lang="en-US" sz="1400" i="1"/>
                        <m:t>𝑠𝑖𝑛</m:t>
                      </m:r>
                      <m:r>
                        <a:rPr lang="en-US" sz="1400" i="1"/>
                        <m:t>𝜃</m:t>
                      </m:r>
                      <m:r>
                        <a:rPr lang="en-US" sz="1400" i="1"/>
                        <m:t> </m:t>
                      </m:r>
                      <m:r>
                        <a:rPr lang="en-US" sz="1400" i="1"/>
                        <m:t>𝑠𝑖𝑛</m:t>
                      </m:r>
                      <m:r>
                        <a:rPr lang="en-US" sz="1400" i="1"/>
                        <m:t>∅</m:t>
                      </m:r>
                    </m:oMath>
                  </m:oMathPara>
                </a14:m>
                <a:endParaRPr lang="en-US" sz="1400" dirty="0"/>
              </a:p>
              <a:p>
                <a:pPr marL="0" indent="0" algn="l" rtl="0">
                  <a:lnSpc>
                    <a:spcPct val="2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/>
                        <m:t>𝑧</m:t>
                      </m:r>
                      <m:r>
                        <a:rPr lang="en-US" sz="1400" i="1"/>
                        <m:t>=</m:t>
                      </m:r>
                      <m:r>
                        <a:rPr lang="en-US" sz="1400" i="1"/>
                        <m:t>𝑟</m:t>
                      </m:r>
                      <m:r>
                        <a:rPr lang="en-US" sz="1400" i="1"/>
                        <m:t> </m:t>
                      </m:r>
                      <m:r>
                        <a:rPr lang="en-US" sz="1400" i="1"/>
                        <m:t>𝑐𝑜𝑠</m:t>
                      </m:r>
                      <m:r>
                        <a:rPr lang="en-US" sz="1400" i="1"/>
                        <m:t>𝜃</m:t>
                      </m:r>
                    </m:oMath>
                  </m:oMathPara>
                </a14:m>
                <a:endParaRPr lang="en-US" sz="1400" dirty="0"/>
              </a:p>
              <a:p>
                <a:pPr marL="0" indent="0" algn="l" rtl="0">
                  <a:lnSpc>
                    <a:spcPct val="200000"/>
                  </a:lnSpc>
                  <a:buNone/>
                </a:pPr>
                <a:r>
                  <a:rPr lang="en-US" sz="1400" dirty="0"/>
                  <a:t>The resulting general differential equation in spherical coordinates is,</a:t>
                </a:r>
              </a:p>
              <a:p>
                <a:pPr marL="0" indent="0" algn="l" rtl="0">
                  <a:lnSpc>
                    <a:spcPct val="2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/>
                          </m:ctrlPr>
                        </m:fPr>
                        <m:num>
                          <m:r>
                            <a:rPr lang="en-US" sz="1400" i="1"/>
                            <m:t>1</m:t>
                          </m:r>
                        </m:num>
                        <m:den>
                          <m:r>
                            <a:rPr lang="en-US" sz="1400" i="1"/>
                            <m:t>𝑟</m:t>
                          </m:r>
                        </m:den>
                      </m:f>
                      <m:f>
                        <m:fPr>
                          <m:ctrlPr>
                            <a:rPr lang="en-US" sz="1400" i="1"/>
                          </m:ctrlPr>
                        </m:fPr>
                        <m:num>
                          <m:r>
                            <a:rPr lang="en-US" sz="1400" i="1"/>
                            <m:t>𝜕</m:t>
                          </m:r>
                        </m:num>
                        <m:den>
                          <m:r>
                            <a:rPr lang="en-US" sz="1400" i="1"/>
                            <m:t>𝜕</m:t>
                          </m:r>
                          <m:r>
                            <a:rPr lang="en-US" sz="1400" i="1"/>
                            <m:t>𝑟</m:t>
                          </m:r>
                        </m:den>
                      </m:f>
                      <m:d>
                        <m:dPr>
                          <m:ctrlPr>
                            <a:rPr lang="en-US" sz="1400" i="1"/>
                          </m:ctrlPr>
                        </m:dPr>
                        <m:e>
                          <m:sSup>
                            <m:sSupPr>
                              <m:ctrlPr>
                                <a:rPr lang="en-US" sz="1400" i="1"/>
                              </m:ctrlPr>
                            </m:sSupPr>
                            <m:e>
                              <m:r>
                                <a:rPr lang="en-US" sz="1400" i="1"/>
                                <m:t>𝑟</m:t>
                              </m:r>
                            </m:e>
                            <m:sup>
                              <m:r>
                                <a:rPr lang="en-US" sz="1400" i="1"/>
                                <m:t>2</m:t>
                              </m:r>
                            </m:sup>
                          </m:sSup>
                          <m:f>
                            <m:fPr>
                              <m:ctrlPr>
                                <a:rPr lang="en-US" sz="1400" i="1"/>
                              </m:ctrlPr>
                            </m:fPr>
                            <m:num>
                              <m:r>
                                <a:rPr lang="en-US" sz="1400" i="1"/>
                                <m:t>𝜕</m:t>
                              </m:r>
                              <m:r>
                                <a:rPr lang="en-US" sz="1400" i="1"/>
                                <m:t>𝑇</m:t>
                              </m:r>
                            </m:num>
                            <m:den>
                              <m:r>
                                <a:rPr lang="en-US" sz="1400" i="1"/>
                                <m:t>𝜕</m:t>
                              </m:r>
                              <m:r>
                                <a:rPr lang="en-US" sz="1400" i="1"/>
                                <m:t>𝑟</m:t>
                              </m:r>
                            </m:den>
                          </m:f>
                        </m:e>
                      </m:d>
                      <m:r>
                        <a:rPr lang="en-US" sz="1400" i="1"/>
                        <m:t>+</m:t>
                      </m:r>
                      <m:f>
                        <m:fPr>
                          <m:ctrlPr>
                            <a:rPr lang="en-US" sz="1400" i="1"/>
                          </m:ctrlPr>
                        </m:fPr>
                        <m:num>
                          <m:r>
                            <a:rPr lang="en-US" sz="1400" i="1"/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i="1"/>
                              </m:ctrlPr>
                            </m:sSupPr>
                            <m:e>
                              <m:r>
                                <a:rPr lang="en-US" sz="1400" i="1"/>
                                <m:t>𝑟</m:t>
                              </m:r>
                            </m:e>
                            <m:sup>
                              <m:r>
                                <a:rPr lang="en-US" sz="1400" i="1"/>
                                <m:t>2</m:t>
                              </m:r>
                            </m:sup>
                          </m:sSup>
                          <m:r>
                            <a:rPr lang="en-US" sz="1400" i="1"/>
                            <m:t>𝑠𝑖𝑛</m:t>
                          </m:r>
                          <m:r>
                            <a:rPr lang="en-US" sz="1400" i="1"/>
                            <m:t>𝜃</m:t>
                          </m:r>
                        </m:den>
                      </m:f>
                      <m:r>
                        <a:rPr lang="en-US" sz="1400" i="1"/>
                        <m:t> </m:t>
                      </m:r>
                      <m:f>
                        <m:fPr>
                          <m:ctrlPr>
                            <a:rPr lang="en-US" sz="1400" i="1"/>
                          </m:ctrlPr>
                        </m:fPr>
                        <m:num>
                          <m:r>
                            <a:rPr lang="en-US" sz="1400" i="1"/>
                            <m:t>𝜕</m:t>
                          </m:r>
                        </m:num>
                        <m:den>
                          <m:r>
                            <a:rPr lang="en-US" sz="1400" i="1"/>
                            <m:t>𝜕𝜃</m:t>
                          </m:r>
                        </m:den>
                      </m:f>
                      <m:d>
                        <m:dPr>
                          <m:ctrlPr>
                            <a:rPr lang="en-US" sz="1400" i="1"/>
                          </m:ctrlPr>
                        </m:dPr>
                        <m:e>
                          <m:r>
                            <a:rPr lang="en-US" sz="1400" i="1"/>
                            <m:t>𝑠𝑖𝑛</m:t>
                          </m:r>
                          <m:r>
                            <a:rPr lang="en-US" sz="1400" i="1"/>
                            <m:t>𝜃</m:t>
                          </m:r>
                          <m:r>
                            <a:rPr lang="en-US" sz="1400" i="1"/>
                            <m:t> </m:t>
                          </m:r>
                          <m:f>
                            <m:fPr>
                              <m:ctrlPr>
                                <a:rPr lang="en-US" sz="1400" i="1"/>
                              </m:ctrlPr>
                            </m:fPr>
                            <m:num>
                              <m:r>
                                <a:rPr lang="en-US" sz="1400" i="1"/>
                                <m:t>𝜕</m:t>
                              </m:r>
                              <m:r>
                                <a:rPr lang="en-US" sz="1400" i="1"/>
                                <m:t>𝑇</m:t>
                              </m:r>
                            </m:num>
                            <m:den>
                              <m:r>
                                <a:rPr lang="en-US" sz="1400" i="1"/>
                                <m:t>𝜕𝜃</m:t>
                              </m:r>
                            </m:den>
                          </m:f>
                        </m:e>
                      </m:d>
                      <m:r>
                        <a:rPr lang="en-US" sz="1400" i="1"/>
                        <m:t>+</m:t>
                      </m:r>
                      <m:f>
                        <m:fPr>
                          <m:ctrlPr>
                            <a:rPr lang="en-US" sz="1400" i="1"/>
                          </m:ctrlPr>
                        </m:fPr>
                        <m:num>
                          <m:r>
                            <a:rPr lang="en-US" sz="1400" i="1"/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i="1"/>
                              </m:ctrlPr>
                            </m:sSupPr>
                            <m:e>
                              <m:r>
                                <a:rPr lang="en-US" sz="1400" i="1"/>
                                <m:t>𝑟</m:t>
                              </m:r>
                            </m:e>
                            <m:sup>
                              <m:r>
                                <a:rPr lang="en-US" sz="1400" i="1"/>
                                <m:t>2</m:t>
                              </m:r>
                            </m:sup>
                          </m:sSup>
                          <m:r>
                            <a:rPr lang="en-US" sz="1400" i="1"/>
                            <m:t>𝑠𝑖𝑛</m:t>
                          </m:r>
                          <m:r>
                            <a:rPr lang="en-US" sz="1400" i="1"/>
                            <m:t>𝜃</m:t>
                          </m:r>
                        </m:den>
                      </m:f>
                      <m:r>
                        <a:rPr lang="en-US" sz="1400" i="1"/>
                        <m:t> </m:t>
                      </m:r>
                      <m:f>
                        <m:fPr>
                          <m:ctrlPr>
                            <a:rPr lang="en-US" sz="1400" i="1"/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/>
                              </m:ctrlPr>
                            </m:sSupPr>
                            <m:e>
                              <m:r>
                                <a:rPr lang="en-US" sz="1400" i="1"/>
                                <m:t>𝜕</m:t>
                              </m:r>
                            </m:e>
                            <m:sup>
                              <m:r>
                                <a:rPr lang="en-US" sz="1400" i="1"/>
                                <m:t>2</m:t>
                              </m:r>
                            </m:sup>
                          </m:sSup>
                          <m:r>
                            <a:rPr lang="en-US" sz="1400" i="1"/>
                            <m:t>𝑇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i="1"/>
                              </m:ctrlPr>
                            </m:sSupPr>
                            <m:e>
                              <m:r>
                                <a:rPr lang="en-US" sz="1400" i="1"/>
                                <m:t>𝜕</m:t>
                              </m:r>
                              <m:r>
                                <a:rPr lang="en-US" sz="1400" i="1"/>
                                <m:t>∅</m:t>
                              </m:r>
                            </m:e>
                            <m:sup>
                              <m:r>
                                <a:rPr lang="en-US" sz="1400" i="1"/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i="1"/>
                        <m:t>+</m:t>
                      </m:r>
                      <m:f>
                        <m:fPr>
                          <m:ctrlPr>
                            <a:rPr lang="en-US" sz="1400" i="1"/>
                          </m:ctrlPr>
                        </m:fPr>
                        <m:num>
                          <m:sSub>
                            <m:sSubPr>
                              <m:ctrlPr>
                                <a:rPr lang="en-US" sz="1400" i="1"/>
                              </m:ctrlPr>
                            </m:sSubPr>
                            <m:e>
                              <m:r>
                                <a:rPr lang="en-US" sz="1400" i="1"/>
                                <m:t>𝑞</m:t>
                              </m:r>
                            </m:e>
                            <m:sub>
                              <m:r>
                                <a:rPr lang="en-US" sz="1400" i="1"/>
                                <m:t>𝑔</m:t>
                              </m:r>
                            </m:sub>
                          </m:sSub>
                        </m:num>
                        <m:den>
                          <m:r>
                            <a:rPr lang="en-US" sz="1400" i="1"/>
                            <m:t>𝑘</m:t>
                          </m:r>
                        </m:den>
                      </m:f>
                      <m:r>
                        <a:rPr lang="en-US" sz="1400" i="1"/>
                        <m:t>=</m:t>
                      </m:r>
                      <m:f>
                        <m:fPr>
                          <m:ctrlPr>
                            <a:rPr lang="en-US" sz="1400" i="1"/>
                          </m:ctrlPr>
                        </m:fPr>
                        <m:num>
                          <m:r>
                            <a:rPr lang="en-US" sz="1400" i="1"/>
                            <m:t>1</m:t>
                          </m:r>
                        </m:num>
                        <m:den>
                          <m:r>
                            <a:rPr lang="en-US" sz="1400" i="1"/>
                            <m:t>𝛼</m:t>
                          </m:r>
                        </m:den>
                      </m:f>
                      <m:f>
                        <m:fPr>
                          <m:ctrlPr>
                            <a:rPr lang="en-US" sz="1400" i="1"/>
                          </m:ctrlPr>
                        </m:fPr>
                        <m:num>
                          <m:r>
                            <a:rPr lang="en-US" sz="1400" i="1"/>
                            <m:t>𝜕</m:t>
                          </m:r>
                          <m:r>
                            <a:rPr lang="en-US" sz="1400" i="1"/>
                            <m:t>𝑇</m:t>
                          </m:r>
                        </m:num>
                        <m:den>
                          <m:r>
                            <a:rPr lang="en-US" sz="1400" i="1"/>
                            <m:t>𝜕𝜏</m:t>
                          </m:r>
                        </m:den>
                      </m:f>
                      <m:r>
                        <a:rPr lang="en-US" sz="1400" i="1"/>
                        <m:t>……..</m:t>
                      </m:r>
                      <m:r>
                        <a:rPr lang="en-US" sz="1400" i="1"/>
                        <m:t>13</m:t>
                      </m:r>
                    </m:oMath>
                  </m:oMathPara>
                </a14:m>
                <a:endParaRPr lang="en-US" sz="1400" dirty="0"/>
              </a:p>
              <a:p>
                <a:pPr marL="0" indent="0" algn="l" rtl="0">
                  <a:lnSpc>
                    <a:spcPct val="200000"/>
                  </a:lnSpc>
                  <a:buNone/>
                </a:pPr>
                <a:endParaRPr lang="en-US" sz="1400" dirty="0"/>
              </a:p>
              <a:p>
                <a:pPr marL="0" indent="0" algn="l" rtl="0">
                  <a:lnSpc>
                    <a:spcPct val="200000"/>
                  </a:lnSpc>
                  <a:buNone/>
                </a:pPr>
                <a:endParaRPr lang="ar-IQ" sz="14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213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 descr="6"/>
          <p:cNvPicPr/>
          <p:nvPr/>
        </p:nvPicPr>
        <p:blipFill>
          <a:blip r:embed="rId3">
            <a:lum contrast="40000"/>
          </a:blip>
          <a:srcRect l="50000" r="7072"/>
          <a:stretch>
            <a:fillRect/>
          </a:stretch>
        </p:blipFill>
        <p:spPr bwMode="auto">
          <a:xfrm>
            <a:off x="7862131" y="2837325"/>
            <a:ext cx="1791056" cy="2179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8866679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</TotalTime>
  <Words>122</Words>
  <Application>Microsoft Office PowerPoint</Application>
  <PresentationFormat>Widescreen</PresentationFormat>
  <Paragraphs>61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Tahoma</vt:lpstr>
      <vt:lpstr>Trebuchet MS</vt:lpstr>
      <vt:lpstr>Wingdings 3</vt:lpstr>
      <vt:lpstr>Facet</vt:lpstr>
      <vt:lpstr>CHAPTER TWO-    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SACC - ANAS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DR.Ahmed Saker</dc:creator>
  <cp:lastModifiedBy>DR.Ahmed Saker</cp:lastModifiedBy>
  <cp:revision>5</cp:revision>
  <dcterms:created xsi:type="dcterms:W3CDTF">2018-12-04T06:15:52Z</dcterms:created>
  <dcterms:modified xsi:type="dcterms:W3CDTF">2018-12-04T06:32:57Z</dcterms:modified>
</cp:coreProperties>
</file>